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74" r:id="rId10"/>
    <p:sldId id="265" r:id="rId11"/>
    <p:sldId id="275" r:id="rId12"/>
    <p:sldId id="266" r:id="rId13"/>
    <p:sldId id="272" r:id="rId14"/>
    <p:sldId id="267" r:id="rId15"/>
    <p:sldId id="268" r:id="rId16"/>
    <p:sldId id="269" r:id="rId17"/>
    <p:sldId id="270" r:id="rId18"/>
    <p:sldId id="271" r:id="rId19"/>
    <p:sldId id="263" r:id="rId20"/>
    <p:sldId id="277" r:id="rId21"/>
    <p:sldId id="273" r:id="rId22"/>
    <p:sldId id="276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42208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7752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91572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88839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98474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78368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4067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0512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23500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5878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66524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BDC0-6D05-4B8B-B8AE-E2A73247E200}" type="datetimeFigureOut">
              <a:rPr lang="ar-IQ" smtClean="0"/>
              <a:t>26/01/1440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740E-6A66-42D4-9E4F-A0FB42EA84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25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5328592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sz="5400" b="1" dirty="0" smtClean="0"/>
              <a:t>أساسيات التخطيط</a:t>
            </a:r>
            <a:endParaRPr lang="ar-IQ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2996952"/>
            <a:ext cx="3600000" cy="7920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أ.د. مضر خليل عمر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80788"/>
              </p:ext>
            </p:extLst>
          </p:nvPr>
        </p:nvGraphicFramePr>
        <p:xfrm>
          <a:off x="179513" y="190802"/>
          <a:ext cx="8784975" cy="653958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8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 dirty="0">
                          <a:effectLst/>
                        </a:rPr>
                        <a:t>المعيار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الريف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الحضر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14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 dirty="0">
                          <a:effectLst/>
                        </a:rPr>
                        <a:t>الاساس الاقتصادي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الزراعة ، مهن تخصصية مثل : التعدين ، صيد البحر ، الجامعية ، سياحة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الصناعة والتجارة والادارة</a:t>
                      </a:r>
                      <a:endParaRPr lang="en-US" sz="2000" b="1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(دينية الفاتيكان ، سياسية واشنطن دي س)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2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الحجم السكاني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قليل (200 – 2000) نسمة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كبير وكبير جدا</a:t>
                      </a:r>
                      <a:endParaRPr lang="en-US" sz="2000" b="1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(طوكيو 30 مليون)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6312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استعمالات الارض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متداخلة يصعب تصنيفها </a:t>
                      </a:r>
                      <a:endParaRPr lang="en-US" sz="2000" b="1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(سكن وتجارة ، سكن وخزن ، تجارة منوعة ، تجارة وصناعة زراعية)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مصنفة واستعمالات الارض واضحة المعالم والتخصص</a:t>
                      </a:r>
                      <a:endParaRPr lang="en-US" sz="2000" b="1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(سكني ، تجاري ، صناعي ، خدمي ، منافع عامة)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خط الافق للعمران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مستوي نسبيا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متعرج وبقمم عالية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الوضع الاجتماعي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متجانس نسبيا ومتداخل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متنوع ومتكتل مكانيا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6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المستوى الثقافي والحضاري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متقارب ومتداخل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منوع وذي مدى كبير وحضور مكاني مميز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طراز الحياة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رتيب و متقارب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منوع بدرجة كبيرة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2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السمة الادارية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>
                          <a:effectLst/>
                        </a:rPr>
                        <a:t>بدون سمة في الغالب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42310" algn="l"/>
                        </a:tabLst>
                      </a:pPr>
                      <a:r>
                        <a:rPr lang="ar-SA" sz="2000" b="1" dirty="0">
                          <a:effectLst/>
                        </a:rPr>
                        <a:t>ذات سمة ومجلس ادارة ولها تمثيل رسمي في اجهزة الدولة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19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5184576" cy="2079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IQ" b="1" dirty="0" smtClean="0"/>
              <a:t>ما هي تسميات</a:t>
            </a:r>
            <a:br>
              <a:rPr lang="ar-IQ" b="1" dirty="0" smtClean="0"/>
            </a:br>
            <a:r>
              <a:rPr lang="ar-IQ" b="1" dirty="0" smtClean="0"/>
              <a:t> المستقرات البشرية </a:t>
            </a:r>
            <a:br>
              <a:rPr lang="ar-IQ" b="1" dirty="0" smtClean="0"/>
            </a:br>
            <a:r>
              <a:rPr lang="ar-IQ" b="1" dirty="0" smtClean="0"/>
              <a:t>حسب احجامها ؟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263861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95551"/>
              </p:ext>
            </p:extLst>
          </p:nvPr>
        </p:nvGraphicFramePr>
        <p:xfrm>
          <a:off x="107504" y="0"/>
          <a:ext cx="9036496" cy="6764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09340"/>
                <a:gridCol w="6427156"/>
              </a:tblGrid>
              <a:tr h="3544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Hamlet </a:t>
                      </a:r>
                      <a:r>
                        <a:rPr lang="ar-IQ" sz="2400" dirty="0">
                          <a:effectLst/>
                        </a:rPr>
                        <a:t> ضيعة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تجمع لعدد من المساكن بسكان (10 – 100) نسمة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6411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en-US" sz="2400" dirty="0" smtClean="0">
                          <a:effectLst/>
                        </a:rPr>
                        <a:t>Village  </a:t>
                      </a:r>
                      <a:r>
                        <a:rPr lang="ar-IQ" sz="2400" dirty="0">
                          <a:effectLst/>
                        </a:rPr>
                        <a:t>قرية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2400">
                          <a:effectLst/>
                        </a:rPr>
                        <a:t>ذات خصائص ريفية وبحجم سكاني يقل عن عشرة الاف نسمة .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6411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 Urban area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  </a:t>
                      </a:r>
                      <a:r>
                        <a:rPr lang="ar-IQ" sz="2400">
                          <a:effectLst/>
                        </a:rPr>
                        <a:t>منطقة حضرية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2400">
                          <a:effectLst/>
                        </a:rPr>
                        <a:t>منطقة حضرية ، تعرف بان 75% من منطقتها المبنية ذات وظائف حضرية .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6411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Town</a:t>
                      </a:r>
                      <a:r>
                        <a:rPr lang="ar-IQ" sz="2400" dirty="0" smtClean="0">
                          <a:effectLst/>
                        </a:rPr>
                        <a:t> </a:t>
                      </a:r>
                      <a:r>
                        <a:rPr lang="ar-SA" sz="2400" dirty="0" smtClean="0">
                          <a:effectLst/>
                        </a:rPr>
                        <a:t>  </a:t>
                      </a:r>
                      <a:r>
                        <a:rPr lang="ar-IQ" sz="2400" dirty="0">
                          <a:effectLst/>
                        </a:rPr>
                        <a:t>بلدة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مستقرة اكبر من القرية واصغر من المدينة وبخصائص حضرية ، وبحجم سكاني اقل من مائة الف نسمة .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6411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City</a:t>
                      </a:r>
                      <a:r>
                        <a:rPr lang="ar-SA" sz="2400" dirty="0" smtClean="0">
                          <a:effectLst/>
                        </a:rPr>
                        <a:t>  </a:t>
                      </a:r>
                      <a:r>
                        <a:rPr lang="ar-SA" sz="2400" dirty="0">
                          <a:effectLst/>
                        </a:rPr>
                        <a:t>مدينة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لها تمثيلها القانوني ، حجمها السكاني اكثر من مائة الف نسمة 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7379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Conurbation</a:t>
                      </a:r>
                      <a:r>
                        <a:rPr lang="ar-SA" sz="2400" dirty="0" smtClean="0">
                          <a:effectLst/>
                        </a:rPr>
                        <a:t>حضري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  </a:t>
                      </a:r>
                      <a:r>
                        <a:rPr lang="ar-IQ" sz="2400">
                          <a:effectLst/>
                        </a:rPr>
                        <a:t>  منطقة حضرية تضم مجموعة من المدن المتجاورة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7379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Metropolis</a:t>
                      </a:r>
                      <a:r>
                        <a:rPr lang="ar-SA" sz="2400" dirty="0" smtClean="0">
                          <a:effectLst/>
                        </a:rPr>
                        <a:t> </a:t>
                      </a:r>
                      <a:r>
                        <a:rPr lang="ar-SA" sz="2400" dirty="0">
                          <a:effectLst/>
                        </a:rPr>
                        <a:t>عملاقة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2400" dirty="0">
                          <a:effectLst/>
                        </a:rPr>
                        <a:t>تكتل حضري كبير ، اكبر من مليون نسمه .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3205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Megacity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تكتل حضري يفوق حجم سكانه العشرة ملايين نسمة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3205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Megalopolis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سلسلة من المدن العملاقة المتجاورة 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6411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 </a:t>
                      </a:r>
                      <a:r>
                        <a:rPr lang="en-US" sz="2400" dirty="0">
                          <a:effectLst/>
                        </a:rPr>
                        <a:t>global city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</a:rPr>
                        <a:t>مدينة تعمل كمركز عالمي للمال او الثقافة او التأثير السياسي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  <a:tr h="3205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Eperopolis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مدينة لها مكانتها على مستوى القارة .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994" marR="649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2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مم تتكون بنية المدينة ؟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استعمالات الارض ، السكان ، ........</a:t>
            </a:r>
          </a:p>
          <a:p>
            <a:r>
              <a:rPr lang="ar-IQ" b="1" dirty="0" smtClean="0"/>
              <a:t>كيف تتوزع استعمالات الارض في المدينة ؟</a:t>
            </a:r>
          </a:p>
          <a:p>
            <a:r>
              <a:rPr lang="ar-IQ" b="1" dirty="0" smtClean="0"/>
              <a:t>وهل تختلف توزيعات استعمالات الارض في المدينة حسب حجمها السكاني واتساعها المساحي ؟ </a:t>
            </a:r>
          </a:p>
          <a:p>
            <a:r>
              <a:rPr lang="ar-IQ" b="1" dirty="0" smtClean="0"/>
              <a:t>هل للنشاط الاقتصادي في المدينة دور في تحديد بنيتها ؟ وتوزيع استعمالات الارض ، و السكان ، فيها ؟ </a:t>
            </a:r>
          </a:p>
          <a:p>
            <a:r>
              <a:rPr lang="ar-IQ" b="1" dirty="0" smtClean="0"/>
              <a:t>ما هي العوامل المؤثرة على نمو المدينة ؟</a:t>
            </a:r>
          </a:p>
          <a:p>
            <a:r>
              <a:rPr lang="ar-IQ" b="1" dirty="0" smtClean="0"/>
              <a:t>ما الفرق بين الموضع والموقع ؟  وما العلاقة بينهما ؟ </a:t>
            </a: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80437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35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6" y="548680"/>
            <a:ext cx="85021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4" y="1317959"/>
            <a:ext cx="8451037" cy="419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1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7" y="764704"/>
            <a:ext cx="8613845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69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910"/>
            <a:ext cx="8280920" cy="62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6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16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لماذا التخطيط ؟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ar-IQ" b="1" dirty="0" smtClean="0"/>
              <a:t>عندك سفرة شخصية الى بغداد لانجاز اكثر من مهمة : الباب الشرقي ، الكاظم و الجادرية ...... </a:t>
            </a:r>
            <a:br>
              <a:rPr lang="ar-IQ" b="1" dirty="0" smtClean="0"/>
            </a:br>
            <a:r>
              <a:rPr lang="ar-IQ" b="1" dirty="0" smtClean="0"/>
              <a:t>كيف ستنظم سفرتك لتنجز المهام بالكامل </a:t>
            </a:r>
            <a:br>
              <a:rPr lang="ar-IQ" b="1" dirty="0" smtClean="0"/>
            </a:br>
            <a:r>
              <a:rPr lang="ar-IQ" b="1" dirty="0" smtClean="0"/>
              <a:t>وبالوقت المطلوب وباقل الكلف ؟</a:t>
            </a:r>
          </a:p>
          <a:p>
            <a:r>
              <a:rPr lang="ar-IQ" b="1" dirty="0" smtClean="0"/>
              <a:t>كيف تعالج مشكلة تتطلب حلا جوهريا – جذريا .... </a:t>
            </a:r>
            <a:br>
              <a:rPr lang="ar-IQ" b="1" dirty="0" smtClean="0"/>
            </a:br>
            <a:r>
              <a:rPr lang="ar-IQ" b="1" dirty="0" smtClean="0"/>
              <a:t>بماذا تبدأ ؟ وما هو الهدف النهائي الذي تصبوا اليه ؟ </a:t>
            </a:r>
            <a:br>
              <a:rPr lang="ar-IQ" b="1" dirty="0" smtClean="0"/>
            </a:br>
            <a:r>
              <a:rPr lang="ar-IQ" b="1" dirty="0" smtClean="0"/>
              <a:t>اختر مشكلة افتراضية واعرض في ضوئها اجابتك . </a:t>
            </a:r>
          </a:p>
          <a:p>
            <a:r>
              <a:rPr lang="ar-IQ" b="1" dirty="0" smtClean="0"/>
              <a:t>هل لديك رؤية لمستقبلك المنشود ؟</a:t>
            </a:r>
            <a:br>
              <a:rPr lang="ar-IQ" b="1" dirty="0" smtClean="0"/>
            </a:br>
            <a:r>
              <a:rPr lang="ar-IQ" b="1" dirty="0" smtClean="0"/>
              <a:t> وكيف ستحققه ؟ </a:t>
            </a:r>
            <a:br>
              <a:rPr lang="ar-IQ" b="1" dirty="0" smtClean="0"/>
            </a:br>
            <a:r>
              <a:rPr lang="ar-IQ" b="1" dirty="0" smtClean="0"/>
              <a:t>ما هي استراتيجيات التنفيذ واساليبه ؟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46992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44824"/>
            <a:ext cx="4104456" cy="2223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sz="5400" b="1" dirty="0" smtClean="0"/>
              <a:t>المدينة :</a:t>
            </a:r>
            <a:br>
              <a:rPr lang="ar-IQ" sz="5400" b="1" dirty="0" smtClean="0"/>
            </a:br>
            <a:r>
              <a:rPr lang="ar-IQ" sz="5400" b="1" dirty="0" smtClean="0"/>
              <a:t> جنة أم جحيم ؟ </a:t>
            </a:r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3229589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ما هي مشاكل المدن الكبيرة ؟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ما هي اسباب النمو السكاني للمدينة؟</a:t>
            </a:r>
          </a:p>
          <a:p>
            <a:r>
              <a:rPr lang="ar-IQ" b="1" dirty="0" smtClean="0"/>
              <a:t>على حساب من يتم الاتساع المساحي للمدينة ؟</a:t>
            </a:r>
          </a:p>
          <a:p>
            <a:r>
              <a:rPr lang="ar-IQ" b="1" dirty="0" smtClean="0"/>
              <a:t>ما هي نتائج النمو السكاني المتسارع على المدينة : </a:t>
            </a:r>
            <a:br>
              <a:rPr lang="ar-IQ" b="1" dirty="0" smtClean="0"/>
            </a:br>
            <a:r>
              <a:rPr lang="ar-IQ" b="1" dirty="0" smtClean="0"/>
              <a:t>اجتماعيا ؟ استعمالات ارض ؟ خدمات ومنافع عامة ؟</a:t>
            </a:r>
          </a:p>
          <a:p>
            <a:r>
              <a:rPr lang="ar-IQ" b="1" dirty="0" smtClean="0"/>
              <a:t>هل عملية الاستقطاب ناتجة عن عملية التوسع المساحي ام النمو السكاني ؟ (السبب – النتيجة) </a:t>
            </a:r>
          </a:p>
          <a:p>
            <a:r>
              <a:rPr lang="ar-IQ" b="1" dirty="0" smtClean="0"/>
              <a:t>لماذا مدن العولمة عادت الى التداخل في الاستعمالات والبنية الاجتماعية ؟ </a:t>
            </a: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20419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3204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IQ" b="1" dirty="0" smtClean="0"/>
              <a:t>المحاضرة القادمة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005464" cy="8926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IQ" b="1" dirty="0" smtClean="0"/>
              <a:t>الحلول المقترحة لمعالجة مشاكل المدن الكبيرة 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484309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09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1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تعريف التخطيط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هو وضع خطة لتحقيق اهداف المجتمع في ميدان وظيفي معين لمنطقة جغرافية ما في مدى زمني محدد .</a:t>
            </a:r>
          </a:p>
          <a:p>
            <a:r>
              <a:rPr lang="ar-IQ" b="1" dirty="0" smtClean="0"/>
              <a:t>الدراسة التي يقوم بها مجموعة متكاملة من التخصصين وذوي الخبرة لمنطقة عمرانية بها مشكلة ، وذلك للحصول على الحل المناسب وافضل قدر ممكن لزيادة انتاجيتها ولراحة سكانها والافادة يقدر المستطاع من طبيعتها ومواردها الطبيعية والبشرية 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65885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التخطيط نتاج مساهمة العديد من التخصصات والخبرات ، يساهم فيه المهندس المخطط و المعماري والاحصائي و اخصائي علم الاجتماع والجغرافيا و رجل القانون و السياسي 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4766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مراحل عملية التخطيط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b="1" dirty="0" smtClean="0"/>
              <a:t>تاشير الرؤية و رسم ملامح الاستراتيج</a:t>
            </a:r>
          </a:p>
          <a:p>
            <a:r>
              <a:rPr lang="ar-IQ" b="1" dirty="0" smtClean="0"/>
              <a:t>تحديد الاهداف المرحلية والثانوية</a:t>
            </a:r>
          </a:p>
          <a:p>
            <a:r>
              <a:rPr lang="ar-IQ" b="1" dirty="0" smtClean="0"/>
              <a:t>تاشير التباين بين الواقع الراهن و ما يمكن ان تحققه الاهداف</a:t>
            </a:r>
          </a:p>
          <a:p>
            <a:r>
              <a:rPr lang="ar-IQ" b="1" dirty="0" smtClean="0"/>
              <a:t>تحديد الافتراضات والاحتمالات التي تستند  عليها الخيارات</a:t>
            </a:r>
          </a:p>
          <a:p>
            <a:r>
              <a:rPr lang="ar-IQ" b="1" dirty="0" smtClean="0"/>
              <a:t>صياغة البدائل و اختبارها  لاختيار افضلها</a:t>
            </a:r>
          </a:p>
          <a:p>
            <a:r>
              <a:rPr lang="ar-IQ" b="1" dirty="0" smtClean="0"/>
              <a:t>وضع جدول زمني لتنفيذ الخطة</a:t>
            </a:r>
          </a:p>
          <a:p>
            <a:r>
              <a:rPr lang="ar-IQ" b="1" dirty="0" smtClean="0"/>
              <a:t>التنفيذ و تقييم النتائج 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39432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مستويات التخطيط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/>
              <a:t>المستوى الوطني ........ الخطة القومية</a:t>
            </a:r>
          </a:p>
          <a:p>
            <a:r>
              <a:rPr lang="ar-IQ" b="1" dirty="0" smtClean="0"/>
              <a:t>المستوى الاقليمي ........ محافظة او اكثر</a:t>
            </a:r>
          </a:p>
          <a:p>
            <a:r>
              <a:rPr lang="ar-IQ" b="1" dirty="0" smtClean="0"/>
              <a:t>المستوى المدينة ......... حضري</a:t>
            </a:r>
          </a:p>
          <a:p>
            <a:r>
              <a:rPr lang="ar-IQ" b="1" dirty="0" smtClean="0"/>
              <a:t>المستوى المحلي ...... حي سكني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20536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14469"/>
            <a:ext cx="8229600" cy="1143000"/>
          </a:xfrm>
        </p:spPr>
        <p:txBody>
          <a:bodyPr/>
          <a:lstStyle/>
          <a:p>
            <a:r>
              <a:rPr lang="ar-IQ" dirty="0" smtClean="0"/>
              <a:t>كيف يمكن تقييم الحالة قيد الدرس ؟</a:t>
            </a:r>
            <a:endParaRPr lang="ar-IQ" dirty="0"/>
          </a:p>
        </p:txBody>
      </p:sp>
      <p:pic>
        <p:nvPicPr>
          <p:cNvPr id="1026" name="Picture 2" descr="https://scontent.fbgw6-1.fna.fbcdn.net/v/t1.15752-9/42892605_406981953169239_2680485760833945600_n.jpg?_nc_cat=102&amp;_nc_eui2=AeEv0gMpiO8SB2-EXmX9az9g5jhpe6Kn9vJEENZQKLsQOZ8gXFWOemCw5D_JzOvuu8SGoelRJYWiSN8Zqc8m2lGPVUErNjxAJF6eLs-3vhqWIQ&amp;oh=c622f73374079f57d293d62a9760946f&amp;oe=5C1F03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6" cy="56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5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04864"/>
            <a:ext cx="5184576" cy="19350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IQ" b="1" dirty="0" smtClean="0"/>
              <a:t>ما هي معايير</a:t>
            </a:r>
            <a:br>
              <a:rPr lang="ar-IQ" b="1" dirty="0" smtClean="0"/>
            </a:br>
            <a:r>
              <a:rPr lang="ar-IQ" b="1" dirty="0" smtClean="0"/>
              <a:t> التمييز  بين </a:t>
            </a:r>
            <a:br>
              <a:rPr lang="ar-IQ" b="1" dirty="0" smtClean="0"/>
            </a:br>
            <a:r>
              <a:rPr lang="ar-IQ" b="1" dirty="0" smtClean="0"/>
              <a:t>الريف و الحضر ؟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75891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574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أساسيات التخطيط</vt:lpstr>
      <vt:lpstr>لماذا التخطيط ؟</vt:lpstr>
      <vt:lpstr>PowerPoint Presentation</vt:lpstr>
      <vt:lpstr>تعريف التخطيط</vt:lpstr>
      <vt:lpstr>PowerPoint Presentation</vt:lpstr>
      <vt:lpstr>مراحل عملية التخطيط</vt:lpstr>
      <vt:lpstr>مستويات التخطيط</vt:lpstr>
      <vt:lpstr>كيف يمكن تقييم الحالة قيد الدرس ؟</vt:lpstr>
      <vt:lpstr>ما هي معايير  التمييز  بين  الريف و الحضر ؟</vt:lpstr>
      <vt:lpstr>PowerPoint Presentation</vt:lpstr>
      <vt:lpstr>ما هي تسميات  المستقرات البشرية  حسب احجامها ؟</vt:lpstr>
      <vt:lpstr>PowerPoint Presentation</vt:lpstr>
      <vt:lpstr>مم تتكون بنية المدينة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المدينة :  جنة أم جحيم ؟ </vt:lpstr>
      <vt:lpstr>ما هي مشاكل المدن الكبيرة ؟ </vt:lpstr>
      <vt:lpstr>المحاضرة القادمة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التخطيط</dc:title>
  <dc:creator>DR.Ahmed Saker 2o1O</dc:creator>
  <cp:lastModifiedBy>DR.Ahmed Saker 2o1O</cp:lastModifiedBy>
  <cp:revision>18</cp:revision>
  <dcterms:created xsi:type="dcterms:W3CDTF">2018-09-26T03:48:21Z</dcterms:created>
  <dcterms:modified xsi:type="dcterms:W3CDTF">2018-10-06T03:09:39Z</dcterms:modified>
</cp:coreProperties>
</file>