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58" r:id="rId4"/>
    <p:sldId id="332" r:id="rId5"/>
    <p:sldId id="259" r:id="rId6"/>
    <p:sldId id="283" r:id="rId7"/>
    <p:sldId id="261" r:id="rId8"/>
    <p:sldId id="260" r:id="rId9"/>
    <p:sldId id="333" r:id="rId10"/>
    <p:sldId id="282" r:id="rId11"/>
    <p:sldId id="295" r:id="rId12"/>
    <p:sldId id="296" r:id="rId13"/>
    <p:sldId id="297" r:id="rId14"/>
    <p:sldId id="298" r:id="rId15"/>
    <p:sldId id="299" r:id="rId16"/>
    <p:sldId id="267" r:id="rId17"/>
    <p:sldId id="269" r:id="rId18"/>
    <p:sldId id="270" r:id="rId19"/>
    <p:sldId id="334" r:id="rId20"/>
    <p:sldId id="289" r:id="rId21"/>
    <p:sldId id="294" r:id="rId22"/>
    <p:sldId id="290" r:id="rId23"/>
    <p:sldId id="292" r:id="rId24"/>
    <p:sldId id="271" r:id="rId25"/>
    <p:sldId id="301" r:id="rId26"/>
    <p:sldId id="303" r:id="rId27"/>
    <p:sldId id="304" r:id="rId28"/>
    <p:sldId id="306" r:id="rId29"/>
    <p:sldId id="305" r:id="rId30"/>
    <p:sldId id="307" r:id="rId31"/>
    <p:sldId id="308" r:id="rId32"/>
    <p:sldId id="309" r:id="rId33"/>
    <p:sldId id="310" r:id="rId34"/>
    <p:sldId id="311" r:id="rId35"/>
    <p:sldId id="335" r:id="rId36"/>
    <p:sldId id="331" r:id="rId37"/>
    <p:sldId id="314" r:id="rId38"/>
    <p:sldId id="315" r:id="rId39"/>
    <p:sldId id="316" r:id="rId40"/>
    <p:sldId id="317" r:id="rId41"/>
    <p:sldId id="318" r:id="rId42"/>
    <p:sldId id="336" r:id="rId43"/>
    <p:sldId id="337" r:id="rId44"/>
    <p:sldId id="338" r:id="rId45"/>
    <p:sldId id="339" r:id="rId46"/>
    <p:sldId id="340" r:id="rId47"/>
    <p:sldId id="341" r:id="rId48"/>
    <p:sldId id="342" r:id="rId49"/>
    <p:sldId id="343" r:id="rId50"/>
    <p:sldId id="344" r:id="rId51"/>
    <p:sldId id="345" r:id="rId52"/>
    <p:sldId id="319" r:id="rId53"/>
    <p:sldId id="320" r:id="rId54"/>
    <p:sldId id="321" r:id="rId55"/>
    <p:sldId id="322" r:id="rId56"/>
    <p:sldId id="323" r:id="rId57"/>
    <p:sldId id="324" r:id="rId58"/>
    <p:sldId id="325" r:id="rId59"/>
    <p:sldId id="326" r:id="rId60"/>
    <p:sldId id="327" r:id="rId61"/>
    <p:sldId id="328" r:id="rId62"/>
    <p:sldId id="329" r:id="rId63"/>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4380"/>
    <p:restoredTop sz="94660"/>
  </p:normalViewPr>
  <p:slideViewPr>
    <p:cSldViewPr>
      <p:cViewPr>
        <p:scale>
          <a:sx n="70" d="100"/>
          <a:sy n="70" d="100"/>
        </p:scale>
        <p:origin x="-1386" y="30"/>
      </p:cViewPr>
      <p:guideLst>
        <p:guide orient="horz" pos="2160"/>
        <p:guide pos="2880"/>
      </p:guideLst>
    </p:cSldViewPr>
  </p:slideViewPr>
  <p:notesTextViewPr>
    <p:cViewPr>
      <p:scale>
        <a:sx n="1" d="1"/>
        <a:sy n="1" d="1"/>
      </p:scale>
      <p:origin x="0" y="0"/>
    </p:cViewPr>
  </p:notesTextViewPr>
  <p:sorterViewPr>
    <p:cViewPr>
      <p:scale>
        <a:sx n="100" d="100"/>
        <a:sy n="100" d="100"/>
      </p:scale>
      <p:origin x="0" y="1355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IQ"/>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ar-IQ"/>
          </a:p>
        </p:txBody>
      </p:sp>
      <p:sp>
        <p:nvSpPr>
          <p:cNvPr id="4" name="Date Placeholder 3"/>
          <p:cNvSpPr>
            <a:spLocks noGrp="1"/>
          </p:cNvSpPr>
          <p:nvPr>
            <p:ph type="dt" sz="half" idx="10"/>
          </p:nvPr>
        </p:nvSpPr>
        <p:spPr/>
        <p:txBody>
          <a:bodyPr/>
          <a:lstStyle/>
          <a:p>
            <a:fld id="{2E34C820-8C30-4124-AD2E-49D39B4D22BC}" type="datetimeFigureOut">
              <a:rPr lang="ar-IQ" smtClean="0"/>
              <a:t>01/02/1440</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312F9325-66AA-464E-BA4B-22284EB76AB4}" type="slidenum">
              <a:rPr lang="ar-IQ" smtClean="0"/>
              <a:t>‹#›</a:t>
            </a:fld>
            <a:endParaRPr lang="ar-IQ"/>
          </a:p>
        </p:txBody>
      </p:sp>
    </p:spTree>
    <p:extLst>
      <p:ext uri="{BB962C8B-B14F-4D97-AF65-F5344CB8AC3E}">
        <p14:creationId xmlns:p14="http://schemas.microsoft.com/office/powerpoint/2010/main" val="3030251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IQ"/>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4" name="Date Placeholder 3"/>
          <p:cNvSpPr>
            <a:spLocks noGrp="1"/>
          </p:cNvSpPr>
          <p:nvPr>
            <p:ph type="dt" sz="half" idx="10"/>
          </p:nvPr>
        </p:nvSpPr>
        <p:spPr/>
        <p:txBody>
          <a:bodyPr/>
          <a:lstStyle/>
          <a:p>
            <a:fld id="{2E34C820-8C30-4124-AD2E-49D39B4D22BC}" type="datetimeFigureOut">
              <a:rPr lang="ar-IQ" smtClean="0"/>
              <a:t>01/02/1440</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312F9325-66AA-464E-BA4B-22284EB76AB4}" type="slidenum">
              <a:rPr lang="ar-IQ" smtClean="0"/>
              <a:t>‹#›</a:t>
            </a:fld>
            <a:endParaRPr lang="ar-IQ"/>
          </a:p>
        </p:txBody>
      </p:sp>
    </p:spTree>
    <p:extLst>
      <p:ext uri="{BB962C8B-B14F-4D97-AF65-F5344CB8AC3E}">
        <p14:creationId xmlns:p14="http://schemas.microsoft.com/office/powerpoint/2010/main" val="1932659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IQ"/>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4" name="Date Placeholder 3"/>
          <p:cNvSpPr>
            <a:spLocks noGrp="1"/>
          </p:cNvSpPr>
          <p:nvPr>
            <p:ph type="dt" sz="half" idx="10"/>
          </p:nvPr>
        </p:nvSpPr>
        <p:spPr/>
        <p:txBody>
          <a:bodyPr/>
          <a:lstStyle/>
          <a:p>
            <a:fld id="{2E34C820-8C30-4124-AD2E-49D39B4D22BC}" type="datetimeFigureOut">
              <a:rPr lang="ar-IQ" smtClean="0"/>
              <a:t>01/02/1440</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312F9325-66AA-464E-BA4B-22284EB76AB4}" type="slidenum">
              <a:rPr lang="ar-IQ" smtClean="0"/>
              <a:t>‹#›</a:t>
            </a:fld>
            <a:endParaRPr lang="ar-IQ"/>
          </a:p>
        </p:txBody>
      </p:sp>
    </p:spTree>
    <p:extLst>
      <p:ext uri="{BB962C8B-B14F-4D97-AF65-F5344CB8AC3E}">
        <p14:creationId xmlns:p14="http://schemas.microsoft.com/office/powerpoint/2010/main" val="1457122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IQ"/>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4" name="Date Placeholder 3"/>
          <p:cNvSpPr>
            <a:spLocks noGrp="1"/>
          </p:cNvSpPr>
          <p:nvPr>
            <p:ph type="dt" sz="half" idx="10"/>
          </p:nvPr>
        </p:nvSpPr>
        <p:spPr/>
        <p:txBody>
          <a:bodyPr/>
          <a:lstStyle/>
          <a:p>
            <a:fld id="{2E34C820-8C30-4124-AD2E-49D39B4D22BC}" type="datetimeFigureOut">
              <a:rPr lang="ar-IQ" smtClean="0"/>
              <a:t>01/02/1440</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312F9325-66AA-464E-BA4B-22284EB76AB4}" type="slidenum">
              <a:rPr lang="ar-IQ" smtClean="0"/>
              <a:t>‹#›</a:t>
            </a:fld>
            <a:endParaRPr lang="ar-IQ"/>
          </a:p>
        </p:txBody>
      </p:sp>
    </p:spTree>
    <p:extLst>
      <p:ext uri="{BB962C8B-B14F-4D97-AF65-F5344CB8AC3E}">
        <p14:creationId xmlns:p14="http://schemas.microsoft.com/office/powerpoint/2010/main" val="250904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IQ"/>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34C820-8C30-4124-AD2E-49D39B4D22BC}" type="datetimeFigureOut">
              <a:rPr lang="ar-IQ" smtClean="0"/>
              <a:t>01/02/1440</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312F9325-66AA-464E-BA4B-22284EB76AB4}" type="slidenum">
              <a:rPr lang="ar-IQ" smtClean="0"/>
              <a:t>‹#›</a:t>
            </a:fld>
            <a:endParaRPr lang="ar-IQ"/>
          </a:p>
        </p:txBody>
      </p:sp>
    </p:spTree>
    <p:extLst>
      <p:ext uri="{BB962C8B-B14F-4D97-AF65-F5344CB8AC3E}">
        <p14:creationId xmlns:p14="http://schemas.microsoft.com/office/powerpoint/2010/main" val="2997995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IQ"/>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5" name="Date Placeholder 4"/>
          <p:cNvSpPr>
            <a:spLocks noGrp="1"/>
          </p:cNvSpPr>
          <p:nvPr>
            <p:ph type="dt" sz="half" idx="10"/>
          </p:nvPr>
        </p:nvSpPr>
        <p:spPr/>
        <p:txBody>
          <a:bodyPr/>
          <a:lstStyle/>
          <a:p>
            <a:fld id="{2E34C820-8C30-4124-AD2E-49D39B4D22BC}" type="datetimeFigureOut">
              <a:rPr lang="ar-IQ" smtClean="0"/>
              <a:t>01/02/1440</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312F9325-66AA-464E-BA4B-22284EB76AB4}" type="slidenum">
              <a:rPr lang="ar-IQ" smtClean="0"/>
              <a:t>‹#›</a:t>
            </a:fld>
            <a:endParaRPr lang="ar-IQ"/>
          </a:p>
        </p:txBody>
      </p:sp>
    </p:spTree>
    <p:extLst>
      <p:ext uri="{BB962C8B-B14F-4D97-AF65-F5344CB8AC3E}">
        <p14:creationId xmlns:p14="http://schemas.microsoft.com/office/powerpoint/2010/main" val="574934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IQ"/>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7" name="Date Placeholder 6"/>
          <p:cNvSpPr>
            <a:spLocks noGrp="1"/>
          </p:cNvSpPr>
          <p:nvPr>
            <p:ph type="dt" sz="half" idx="10"/>
          </p:nvPr>
        </p:nvSpPr>
        <p:spPr/>
        <p:txBody>
          <a:bodyPr/>
          <a:lstStyle/>
          <a:p>
            <a:fld id="{2E34C820-8C30-4124-AD2E-49D39B4D22BC}" type="datetimeFigureOut">
              <a:rPr lang="ar-IQ" smtClean="0"/>
              <a:t>01/02/1440</a:t>
            </a:fld>
            <a:endParaRPr lang="ar-IQ"/>
          </a:p>
        </p:txBody>
      </p:sp>
      <p:sp>
        <p:nvSpPr>
          <p:cNvPr id="8" name="Footer Placeholder 7"/>
          <p:cNvSpPr>
            <a:spLocks noGrp="1"/>
          </p:cNvSpPr>
          <p:nvPr>
            <p:ph type="ftr" sz="quarter" idx="11"/>
          </p:nvPr>
        </p:nvSpPr>
        <p:spPr/>
        <p:txBody>
          <a:bodyPr/>
          <a:lstStyle/>
          <a:p>
            <a:endParaRPr lang="ar-IQ"/>
          </a:p>
        </p:txBody>
      </p:sp>
      <p:sp>
        <p:nvSpPr>
          <p:cNvPr id="9" name="Slide Number Placeholder 8"/>
          <p:cNvSpPr>
            <a:spLocks noGrp="1"/>
          </p:cNvSpPr>
          <p:nvPr>
            <p:ph type="sldNum" sz="quarter" idx="12"/>
          </p:nvPr>
        </p:nvSpPr>
        <p:spPr/>
        <p:txBody>
          <a:bodyPr/>
          <a:lstStyle/>
          <a:p>
            <a:fld id="{312F9325-66AA-464E-BA4B-22284EB76AB4}" type="slidenum">
              <a:rPr lang="ar-IQ" smtClean="0"/>
              <a:t>‹#›</a:t>
            </a:fld>
            <a:endParaRPr lang="ar-IQ"/>
          </a:p>
        </p:txBody>
      </p:sp>
    </p:spTree>
    <p:extLst>
      <p:ext uri="{BB962C8B-B14F-4D97-AF65-F5344CB8AC3E}">
        <p14:creationId xmlns:p14="http://schemas.microsoft.com/office/powerpoint/2010/main" val="3922759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IQ"/>
          </a:p>
        </p:txBody>
      </p:sp>
      <p:sp>
        <p:nvSpPr>
          <p:cNvPr id="3" name="Date Placeholder 2"/>
          <p:cNvSpPr>
            <a:spLocks noGrp="1"/>
          </p:cNvSpPr>
          <p:nvPr>
            <p:ph type="dt" sz="half" idx="10"/>
          </p:nvPr>
        </p:nvSpPr>
        <p:spPr/>
        <p:txBody>
          <a:bodyPr/>
          <a:lstStyle/>
          <a:p>
            <a:fld id="{2E34C820-8C30-4124-AD2E-49D39B4D22BC}" type="datetimeFigureOut">
              <a:rPr lang="ar-IQ" smtClean="0"/>
              <a:t>01/02/1440</a:t>
            </a:fld>
            <a:endParaRPr lang="ar-IQ"/>
          </a:p>
        </p:txBody>
      </p:sp>
      <p:sp>
        <p:nvSpPr>
          <p:cNvPr id="4" name="Footer Placeholder 3"/>
          <p:cNvSpPr>
            <a:spLocks noGrp="1"/>
          </p:cNvSpPr>
          <p:nvPr>
            <p:ph type="ftr" sz="quarter" idx="11"/>
          </p:nvPr>
        </p:nvSpPr>
        <p:spPr/>
        <p:txBody>
          <a:bodyPr/>
          <a:lstStyle/>
          <a:p>
            <a:endParaRPr lang="ar-IQ"/>
          </a:p>
        </p:txBody>
      </p:sp>
      <p:sp>
        <p:nvSpPr>
          <p:cNvPr id="5" name="Slide Number Placeholder 4"/>
          <p:cNvSpPr>
            <a:spLocks noGrp="1"/>
          </p:cNvSpPr>
          <p:nvPr>
            <p:ph type="sldNum" sz="quarter" idx="12"/>
          </p:nvPr>
        </p:nvSpPr>
        <p:spPr/>
        <p:txBody>
          <a:bodyPr/>
          <a:lstStyle/>
          <a:p>
            <a:fld id="{312F9325-66AA-464E-BA4B-22284EB76AB4}" type="slidenum">
              <a:rPr lang="ar-IQ" smtClean="0"/>
              <a:t>‹#›</a:t>
            </a:fld>
            <a:endParaRPr lang="ar-IQ"/>
          </a:p>
        </p:txBody>
      </p:sp>
    </p:spTree>
    <p:extLst>
      <p:ext uri="{BB962C8B-B14F-4D97-AF65-F5344CB8AC3E}">
        <p14:creationId xmlns:p14="http://schemas.microsoft.com/office/powerpoint/2010/main" val="2767725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34C820-8C30-4124-AD2E-49D39B4D22BC}" type="datetimeFigureOut">
              <a:rPr lang="ar-IQ" smtClean="0"/>
              <a:t>01/02/1440</a:t>
            </a:fld>
            <a:endParaRPr lang="ar-IQ"/>
          </a:p>
        </p:txBody>
      </p:sp>
      <p:sp>
        <p:nvSpPr>
          <p:cNvPr id="3" name="Footer Placeholder 2"/>
          <p:cNvSpPr>
            <a:spLocks noGrp="1"/>
          </p:cNvSpPr>
          <p:nvPr>
            <p:ph type="ftr" sz="quarter" idx="11"/>
          </p:nvPr>
        </p:nvSpPr>
        <p:spPr/>
        <p:txBody>
          <a:bodyPr/>
          <a:lstStyle/>
          <a:p>
            <a:endParaRPr lang="ar-IQ"/>
          </a:p>
        </p:txBody>
      </p:sp>
      <p:sp>
        <p:nvSpPr>
          <p:cNvPr id="4" name="Slide Number Placeholder 3"/>
          <p:cNvSpPr>
            <a:spLocks noGrp="1"/>
          </p:cNvSpPr>
          <p:nvPr>
            <p:ph type="sldNum" sz="quarter" idx="12"/>
          </p:nvPr>
        </p:nvSpPr>
        <p:spPr/>
        <p:txBody>
          <a:bodyPr/>
          <a:lstStyle/>
          <a:p>
            <a:fld id="{312F9325-66AA-464E-BA4B-22284EB76AB4}" type="slidenum">
              <a:rPr lang="ar-IQ" smtClean="0"/>
              <a:t>‹#›</a:t>
            </a:fld>
            <a:endParaRPr lang="ar-IQ"/>
          </a:p>
        </p:txBody>
      </p:sp>
    </p:spTree>
    <p:extLst>
      <p:ext uri="{BB962C8B-B14F-4D97-AF65-F5344CB8AC3E}">
        <p14:creationId xmlns:p14="http://schemas.microsoft.com/office/powerpoint/2010/main" val="661694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IQ"/>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34C820-8C30-4124-AD2E-49D39B4D22BC}" type="datetimeFigureOut">
              <a:rPr lang="ar-IQ" smtClean="0"/>
              <a:t>01/02/1440</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312F9325-66AA-464E-BA4B-22284EB76AB4}" type="slidenum">
              <a:rPr lang="ar-IQ" smtClean="0"/>
              <a:t>‹#›</a:t>
            </a:fld>
            <a:endParaRPr lang="ar-IQ"/>
          </a:p>
        </p:txBody>
      </p:sp>
    </p:spTree>
    <p:extLst>
      <p:ext uri="{BB962C8B-B14F-4D97-AF65-F5344CB8AC3E}">
        <p14:creationId xmlns:p14="http://schemas.microsoft.com/office/powerpoint/2010/main" val="4117850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IQ"/>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34C820-8C30-4124-AD2E-49D39B4D22BC}" type="datetimeFigureOut">
              <a:rPr lang="ar-IQ" smtClean="0"/>
              <a:t>01/02/1440</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312F9325-66AA-464E-BA4B-22284EB76AB4}" type="slidenum">
              <a:rPr lang="ar-IQ" smtClean="0"/>
              <a:t>‹#›</a:t>
            </a:fld>
            <a:endParaRPr lang="ar-IQ"/>
          </a:p>
        </p:txBody>
      </p:sp>
    </p:spTree>
    <p:extLst>
      <p:ext uri="{BB962C8B-B14F-4D97-AF65-F5344CB8AC3E}">
        <p14:creationId xmlns:p14="http://schemas.microsoft.com/office/powerpoint/2010/main" val="438231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ar-IQ"/>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E34C820-8C30-4124-AD2E-49D39B4D22BC}" type="datetimeFigureOut">
              <a:rPr lang="ar-IQ" smtClean="0"/>
              <a:t>01/02/1440</a:t>
            </a:fld>
            <a:endParaRPr lang="ar-IQ"/>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312F9325-66AA-464E-BA4B-22284EB76AB4}" type="slidenum">
              <a:rPr lang="ar-IQ" smtClean="0"/>
              <a:t>‹#›</a:t>
            </a:fld>
            <a:endParaRPr lang="ar-IQ"/>
          </a:p>
        </p:txBody>
      </p:sp>
    </p:spTree>
    <p:extLst>
      <p:ext uri="{BB962C8B-B14F-4D97-AF65-F5344CB8AC3E}">
        <p14:creationId xmlns:p14="http://schemas.microsoft.com/office/powerpoint/2010/main" val="2865694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ar.wikipedia.org/wiki/%D8%B5%D8%AD%D8%B1%D8%A7%D8%A1" TargetMode="External"/><Relationship Id="rId2" Type="http://schemas.openxmlformats.org/officeDocument/2006/relationships/hyperlink" Target="https://ar.wikipedia.org/wiki/%D9%86%D9%87%D8%B1_%D8%A7%D9%84%D9%86%D9%8A%D9%84"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1470025"/>
          </a:xfrm>
        </p:spPr>
        <p:txBody>
          <a:bodyPr>
            <a:normAutofit fontScale="90000"/>
          </a:bodyPr>
          <a:lstStyle/>
          <a:p>
            <a:r>
              <a:rPr lang="ar-IQ" b="1" dirty="0" smtClean="0"/>
              <a:t>المحاضرة الثانية</a:t>
            </a:r>
            <a:br>
              <a:rPr lang="ar-IQ" b="1" dirty="0" smtClean="0"/>
            </a:br>
            <a:r>
              <a:rPr lang="ar-IQ" b="1" dirty="0" smtClean="0"/>
              <a:t>الحلول المقترحة لمعالجة مشاكل المدن الكبيره</a:t>
            </a:r>
            <a:endParaRPr lang="ar-IQ" b="1" dirty="0"/>
          </a:p>
        </p:txBody>
      </p:sp>
      <p:sp>
        <p:nvSpPr>
          <p:cNvPr id="3" name="Subtitle 2"/>
          <p:cNvSpPr>
            <a:spLocks noGrp="1"/>
          </p:cNvSpPr>
          <p:nvPr>
            <p:ph type="subTitle" idx="1"/>
          </p:nvPr>
        </p:nvSpPr>
        <p:spPr>
          <a:xfrm>
            <a:off x="1371600" y="3886200"/>
            <a:ext cx="6400800" cy="766936"/>
          </a:xfrm>
        </p:spPr>
        <p:txBody>
          <a:bodyPr/>
          <a:lstStyle/>
          <a:p>
            <a:r>
              <a:rPr lang="ar-IQ" b="1" dirty="0" smtClean="0"/>
              <a:t>الدكتور مضر خليل عمر</a:t>
            </a:r>
            <a:endParaRPr lang="ar-IQ" b="1" dirty="0"/>
          </a:p>
        </p:txBody>
      </p:sp>
    </p:spTree>
    <p:extLst>
      <p:ext uri="{BB962C8B-B14F-4D97-AF65-F5344CB8AC3E}">
        <p14:creationId xmlns:p14="http://schemas.microsoft.com/office/powerpoint/2010/main" val="38961394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b="1" dirty="0" smtClean="0"/>
              <a:t>المدينة الحدائقية</a:t>
            </a:r>
            <a:endParaRPr lang="ar-IQ" b="1" dirty="0"/>
          </a:p>
        </p:txBody>
      </p:sp>
      <p:sp>
        <p:nvSpPr>
          <p:cNvPr id="3" name="Content Placeholder 2"/>
          <p:cNvSpPr>
            <a:spLocks noGrp="1"/>
          </p:cNvSpPr>
          <p:nvPr>
            <p:ph idx="1"/>
          </p:nvPr>
        </p:nvSpPr>
        <p:spPr/>
        <p:txBody>
          <a:bodyPr/>
          <a:lstStyle/>
          <a:p>
            <a:r>
              <a:rPr lang="ar-IQ" b="1" dirty="0"/>
              <a:t>تصورهوارد المدينة الحدائقية بشكل دائري يتخللها أحزمة خضراء وتتكون من مركز يتجمع حوله المباني ثم تنطلق من المركز 6 شوارع إشعاعية تفصل المدينة إلى 6 أجزاء مخروطية. والمركز مبني على مساحة 10000 دونم، توجد فيه المباني العامة ومجلس المدينة وقاعة الموسيقى وبيوت الثقافة والمسرح والمكتبة العامة والمتحف وقاعة الرياضة والمستشفى</a:t>
            </a:r>
            <a:r>
              <a:rPr lang="ar-IQ" b="1" dirty="0" smtClean="0"/>
              <a:t>.</a:t>
            </a:r>
            <a:endParaRPr lang="ar-IQ" b="1" dirty="0"/>
          </a:p>
        </p:txBody>
      </p:sp>
    </p:spTree>
    <p:extLst>
      <p:ext uri="{BB962C8B-B14F-4D97-AF65-F5344CB8AC3E}">
        <p14:creationId xmlns:p14="http://schemas.microsoft.com/office/powerpoint/2010/main" val="18229241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620688"/>
            <a:ext cx="8858250" cy="4440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76698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466725"/>
            <a:ext cx="8724900" cy="592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03963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568501"/>
            <a:ext cx="8496944" cy="5921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40476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371475"/>
            <a:ext cx="9115425" cy="611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70602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88" y="871538"/>
            <a:ext cx="7439025" cy="511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52568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85" y="980728"/>
            <a:ext cx="8802795" cy="4824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4308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0648"/>
            <a:ext cx="8573210"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6065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396" y="322264"/>
            <a:ext cx="8707100" cy="605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0889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b="1" dirty="0" smtClean="0"/>
              <a:t>المدن الجديدة</a:t>
            </a:r>
            <a:endParaRPr lang="ar-IQ" b="1" dirty="0"/>
          </a:p>
        </p:txBody>
      </p:sp>
      <p:sp>
        <p:nvSpPr>
          <p:cNvPr id="3" name="Content Placeholder 2"/>
          <p:cNvSpPr>
            <a:spLocks noGrp="1"/>
          </p:cNvSpPr>
          <p:nvPr>
            <p:ph idx="1"/>
          </p:nvPr>
        </p:nvSpPr>
        <p:spPr/>
        <p:txBody>
          <a:bodyPr>
            <a:normAutofit fontScale="92500"/>
          </a:bodyPr>
          <a:lstStyle/>
          <a:p>
            <a:r>
              <a:rPr lang="ar-IQ" b="1" dirty="0"/>
              <a:t>يختصر الهدف من إنشاء المدن الجديدة بمصر في عدة نقاط وهي:-</a:t>
            </a:r>
          </a:p>
          <a:p>
            <a:r>
              <a:rPr lang="ar-IQ" b="1" dirty="0"/>
              <a:t>خلق مراكز حضارية جديدة تحقق الاستقرار الاجتماعي والرخاء الاقتصادي.</a:t>
            </a:r>
          </a:p>
          <a:p>
            <a:r>
              <a:rPr lang="ar-IQ" b="1" dirty="0"/>
              <a:t>إعادة توزيع السكان بعيداً عن الشريط الضيق </a:t>
            </a:r>
            <a:r>
              <a:rPr lang="ar-IQ" b="1" dirty="0">
                <a:hlinkClick r:id="rId2" tooltip="نهر النيل"/>
              </a:rPr>
              <a:t>لوادي النيل</a:t>
            </a:r>
            <a:r>
              <a:rPr lang="ar-IQ" b="1" dirty="0"/>
              <a:t>.</a:t>
            </a:r>
          </a:p>
          <a:p>
            <a:r>
              <a:rPr lang="ar-IQ" b="1" dirty="0"/>
              <a:t>إقامة مناطق جذب مستحدثة خارج نطاق المدن والقرى القائمة.</a:t>
            </a:r>
          </a:p>
          <a:p>
            <a:r>
              <a:rPr lang="ar-IQ" b="1" dirty="0"/>
              <a:t>مد محاور العمران إلى </a:t>
            </a:r>
            <a:r>
              <a:rPr lang="ar-IQ" b="1" dirty="0">
                <a:hlinkClick r:id="rId3" tooltip="صحراء"/>
              </a:rPr>
              <a:t>الصحراء</a:t>
            </a:r>
            <a:r>
              <a:rPr lang="ar-IQ" b="1" dirty="0"/>
              <a:t> والمناطق النائية.</a:t>
            </a:r>
          </a:p>
          <a:p>
            <a:r>
              <a:rPr lang="ar-IQ" b="1" dirty="0"/>
              <a:t>الحد من الزحف العمراني على الأراضي الزراعية</a:t>
            </a:r>
            <a:r>
              <a:rPr lang="ar-IQ" b="1" dirty="0" smtClean="0"/>
              <a:t>.</a:t>
            </a:r>
            <a:endParaRPr lang="ar-IQ" b="1" dirty="0"/>
          </a:p>
        </p:txBody>
      </p:sp>
    </p:spTree>
    <p:extLst>
      <p:ext uri="{BB962C8B-B14F-4D97-AF65-F5344CB8AC3E}">
        <p14:creationId xmlns:p14="http://schemas.microsoft.com/office/powerpoint/2010/main" val="1821731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b="1" dirty="0" smtClean="0"/>
              <a:t>الطلب </a:t>
            </a:r>
            <a:r>
              <a:rPr lang="ar-IQ" b="1" dirty="0" smtClean="0"/>
              <a:t>على </a:t>
            </a:r>
            <a:r>
              <a:rPr lang="ar-IQ" b="1" dirty="0" smtClean="0"/>
              <a:t>التخطيط نتيجة :</a:t>
            </a:r>
            <a:endParaRPr lang="ar-IQ" b="1" dirty="0"/>
          </a:p>
        </p:txBody>
      </p:sp>
      <p:sp>
        <p:nvSpPr>
          <p:cNvPr id="3" name="Content Placeholder 2"/>
          <p:cNvSpPr>
            <a:spLocks noGrp="1"/>
          </p:cNvSpPr>
          <p:nvPr>
            <p:ph idx="1"/>
          </p:nvPr>
        </p:nvSpPr>
        <p:spPr/>
        <p:txBody>
          <a:bodyPr/>
          <a:lstStyle/>
          <a:p>
            <a:r>
              <a:rPr lang="ar-IQ" b="1" dirty="0" smtClean="0"/>
              <a:t>التردي البيئي لمساكن العمال في المدن الصناعية</a:t>
            </a:r>
          </a:p>
          <a:p>
            <a:r>
              <a:rPr lang="ar-IQ" b="1" dirty="0" smtClean="0"/>
              <a:t>الحربين العالميتين وما نجم عنهما من دمار و تغيير ديموغرافي</a:t>
            </a:r>
          </a:p>
          <a:p>
            <a:r>
              <a:rPr lang="ar-IQ" b="1" dirty="0" smtClean="0"/>
              <a:t>التطلع لبناء مدن تتجاوز سلبيات المدن التقليدية </a:t>
            </a:r>
          </a:p>
          <a:p>
            <a:r>
              <a:rPr lang="ar-IQ" b="1" dirty="0" smtClean="0"/>
              <a:t>ارتقاء المستوى المعيشي و العلمي و الميل الى اللامركزية</a:t>
            </a:r>
          </a:p>
          <a:p>
            <a:r>
              <a:rPr lang="ar-IQ" b="1" dirty="0" smtClean="0"/>
              <a:t>اشتراك المؤسسات العلمية والمهنية لدراسة الواقع والمشاكل القائمة وتقديم المقترحات للمعالجة والوقاية . </a:t>
            </a:r>
            <a:endParaRPr lang="ar-IQ" b="1" dirty="0"/>
          </a:p>
        </p:txBody>
      </p:sp>
    </p:spTree>
    <p:extLst>
      <p:ext uri="{BB962C8B-B14F-4D97-AF65-F5344CB8AC3E}">
        <p14:creationId xmlns:p14="http://schemas.microsoft.com/office/powerpoint/2010/main" val="25546678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b="1" dirty="0" smtClean="0"/>
              <a:t>المدن الشريطية </a:t>
            </a:r>
            <a:r>
              <a:rPr lang="en-US" b="1" dirty="0" smtClean="0"/>
              <a:t> </a:t>
            </a:r>
            <a:r>
              <a:rPr lang="en-US" b="1" dirty="0"/>
              <a:t> </a:t>
            </a:r>
            <a:r>
              <a:rPr lang="en-US" b="1" dirty="0" smtClean="0"/>
              <a:t>/</a:t>
            </a:r>
            <a:r>
              <a:rPr lang="ar-IQ" b="1" dirty="0" smtClean="0"/>
              <a:t>الخطية</a:t>
            </a:r>
            <a:endParaRPr lang="ar-IQ"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3" y="2062163"/>
            <a:ext cx="7229475"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3064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733425"/>
            <a:ext cx="9105900"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1676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620688"/>
            <a:ext cx="8352928"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3789040"/>
            <a:ext cx="7416824" cy="1463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6283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476672"/>
            <a:ext cx="7200799" cy="2664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3952874"/>
            <a:ext cx="6768751" cy="12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2007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905"/>
            <a:ext cx="8229600" cy="1143000"/>
          </a:xfrm>
        </p:spPr>
        <p:txBody>
          <a:bodyPr/>
          <a:lstStyle/>
          <a:p>
            <a:r>
              <a:rPr lang="ar-IQ" b="1" dirty="0" smtClean="0"/>
              <a:t>المدن التابعة</a:t>
            </a:r>
            <a:endParaRPr lang="ar-IQ" b="1" dirty="0"/>
          </a:p>
        </p:txBody>
      </p:sp>
      <p:sp>
        <p:nvSpPr>
          <p:cNvPr id="3" name="Content Placeholder 2"/>
          <p:cNvSpPr>
            <a:spLocks noGrp="1"/>
          </p:cNvSpPr>
          <p:nvPr>
            <p:ph idx="1"/>
          </p:nvPr>
        </p:nvSpPr>
        <p:spPr>
          <a:xfrm>
            <a:off x="179512" y="980728"/>
            <a:ext cx="8712968" cy="5616624"/>
          </a:xfrm>
        </p:spPr>
        <p:txBody>
          <a:bodyPr>
            <a:normAutofit lnSpcReduction="10000"/>
          </a:bodyPr>
          <a:lstStyle/>
          <a:p>
            <a:r>
              <a:rPr lang="ar-IQ" b="1" dirty="0"/>
              <a:t>وقد اقترحها المهندس المعماري البريطاني كيبل بعد الحرب العالمية الثانية وهو من محبذي المدن المثالية ذات المخطط الإشعاعي الدائري. ويرى كيبل أن تتسع المدينة لعدد 60 الف نسمة. وتقسم المدينة إلى عدة شرائط شعاعية تقام عليها الملاعب الرياضية والمدارس. ويكون شكل المدينة دائرياً تقع في مركزه المؤسسات التجارية والهيئات الإدارية والمعاهد الدراسية وتحاط منطقة مركز المدينة بطريق دائري عام تتفرع منه طرق رئيسية نحو المركز. وتقسم المدينة إلى أربع قطاعات تخصص أحدهما للأغراض الصناعية أما البقية فتخصص للأغراض السكنية. وتتألف المنطقة السكنية من منطقتين تستوعب كل منها 10 آلاف نسمة. ويوجد في كل منطقة مركز تجاري عام.</a:t>
            </a:r>
          </a:p>
        </p:txBody>
      </p:sp>
    </p:spTree>
    <p:extLst>
      <p:ext uri="{BB962C8B-B14F-4D97-AF65-F5344CB8AC3E}">
        <p14:creationId xmlns:p14="http://schemas.microsoft.com/office/powerpoint/2010/main" val="826590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 y="842963"/>
            <a:ext cx="8553450" cy="517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5466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38874"/>
            <a:ext cx="7056783" cy="6322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6955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862013"/>
            <a:ext cx="8858250" cy="513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6922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804863"/>
            <a:ext cx="8801100" cy="524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7246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05685" cy="4784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6847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b="1" dirty="0" smtClean="0"/>
              <a:t>سياسة حصر التوسع العمراني</a:t>
            </a:r>
            <a:endParaRPr lang="ar-IQ" b="1" dirty="0"/>
          </a:p>
        </p:txBody>
      </p:sp>
      <p:sp>
        <p:nvSpPr>
          <p:cNvPr id="3" name="Content Placeholder 2"/>
          <p:cNvSpPr>
            <a:spLocks noGrp="1"/>
          </p:cNvSpPr>
          <p:nvPr>
            <p:ph idx="1"/>
          </p:nvPr>
        </p:nvSpPr>
        <p:spPr/>
        <p:txBody>
          <a:bodyPr/>
          <a:lstStyle/>
          <a:p>
            <a:r>
              <a:rPr lang="ar-IQ" b="1" dirty="0" smtClean="0"/>
              <a:t>الحزام الاخضر حول المدن الكبرى</a:t>
            </a:r>
          </a:p>
          <a:p>
            <a:r>
              <a:rPr lang="ar-IQ" b="1" dirty="0" smtClean="0"/>
              <a:t>المدن الجديدة – مدن التوابع</a:t>
            </a:r>
          </a:p>
          <a:p>
            <a:r>
              <a:rPr lang="ar-IQ" b="1" dirty="0" smtClean="0"/>
              <a:t>المدن الحدائقية</a:t>
            </a:r>
          </a:p>
          <a:p>
            <a:r>
              <a:rPr lang="ar-IQ" b="1" dirty="0" smtClean="0"/>
              <a:t>اعادة النظر في العمارة وتنظيمها لتؤدي خدمات افضل .</a:t>
            </a:r>
            <a:endParaRPr lang="ar-IQ" b="1" dirty="0"/>
          </a:p>
        </p:txBody>
      </p:sp>
    </p:spTree>
    <p:extLst>
      <p:ext uri="{BB962C8B-B14F-4D97-AF65-F5344CB8AC3E}">
        <p14:creationId xmlns:p14="http://schemas.microsoft.com/office/powerpoint/2010/main" val="7848089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57200"/>
            <a:ext cx="89916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0150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1524000"/>
            <a:ext cx="913447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07213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390525"/>
            <a:ext cx="8972550" cy="607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3925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738188"/>
            <a:ext cx="7715250" cy="538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7318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13" y="600075"/>
            <a:ext cx="7877175" cy="565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0657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3" y="1304925"/>
            <a:ext cx="8410575" cy="424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3282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b="1" dirty="0" smtClean="0"/>
              <a:t>نظرية مدينة الغد</a:t>
            </a:r>
            <a:endParaRPr lang="ar-IQ"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196752"/>
            <a:ext cx="7067550"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579" y="3275388"/>
            <a:ext cx="6400800" cy="313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35842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638" y="790575"/>
            <a:ext cx="5038725" cy="527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4955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8" y="771525"/>
            <a:ext cx="8820472" cy="531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82742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413" y="733425"/>
            <a:ext cx="6353175"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9822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b="1" dirty="0" smtClean="0"/>
              <a:t>فوائد نظريات تخطيط المدن</a:t>
            </a:r>
            <a:endParaRPr lang="ar-IQ" b="1" dirty="0"/>
          </a:p>
        </p:txBody>
      </p:sp>
      <p:sp>
        <p:nvSpPr>
          <p:cNvPr id="3" name="Content Placeholder 2"/>
          <p:cNvSpPr>
            <a:spLocks noGrp="1"/>
          </p:cNvSpPr>
          <p:nvPr>
            <p:ph idx="1"/>
          </p:nvPr>
        </p:nvSpPr>
        <p:spPr/>
        <p:txBody>
          <a:bodyPr/>
          <a:lstStyle/>
          <a:p>
            <a:r>
              <a:rPr lang="ar-IQ" b="1" dirty="0" smtClean="0"/>
              <a:t>تحقيق الحدود المناسبة لتوفير المساكن الملائمة للسكن</a:t>
            </a:r>
          </a:p>
          <a:p>
            <a:r>
              <a:rPr lang="ar-IQ" b="1" dirty="0" smtClean="0"/>
              <a:t>المساعدة في تخصيص اماكن مناسبة مع بيئات العمل العامة والخاصة</a:t>
            </a:r>
          </a:p>
          <a:p>
            <a:r>
              <a:rPr lang="ar-IQ" b="1" dirty="0" smtClean="0"/>
              <a:t>المساهمة في تخطيط الطرق التي تربط بين الاماكن المختلفة في المدينة</a:t>
            </a:r>
          </a:p>
          <a:p>
            <a:r>
              <a:rPr lang="ar-IQ" b="1" dirty="0" smtClean="0"/>
              <a:t>توفير كافة الخدمات العامة للسكان : وسائل نقل ، متنزهات ، ملاعب رياضة ، مواقف سيارات و غيرها من المرافق والمنافع العامة . </a:t>
            </a:r>
            <a:endParaRPr lang="ar-IQ" b="1" dirty="0"/>
          </a:p>
        </p:txBody>
      </p:sp>
    </p:spTree>
    <p:extLst>
      <p:ext uri="{BB962C8B-B14F-4D97-AF65-F5344CB8AC3E}">
        <p14:creationId xmlns:p14="http://schemas.microsoft.com/office/powerpoint/2010/main" val="24232832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195388"/>
            <a:ext cx="8858250" cy="446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05876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990600"/>
            <a:ext cx="908685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93719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b="1" dirty="0" smtClean="0"/>
              <a:t>مدن صديقة للبيئة</a:t>
            </a:r>
            <a:endParaRPr lang="ar-IQ" b="1" dirty="0"/>
          </a:p>
        </p:txBody>
      </p:sp>
      <p:sp>
        <p:nvSpPr>
          <p:cNvPr id="3" name="Content Placeholder 2"/>
          <p:cNvSpPr>
            <a:spLocks noGrp="1"/>
          </p:cNvSpPr>
          <p:nvPr>
            <p:ph idx="1"/>
          </p:nvPr>
        </p:nvSpPr>
        <p:spPr/>
        <p:txBody>
          <a:bodyPr/>
          <a:lstStyle/>
          <a:p>
            <a:r>
              <a:rPr lang="ar-IQ" b="1" dirty="0"/>
              <a:t>مدن بُنيت وفق مبدأ العيش ضمن حدود بيئية. وتهدف العديد من المدن الصديقة للبيئة إلى القضاء على كل انبعاثات الكربون، وإنتاج الطاقة من مصادر متجددة كليا، ودمج مبادئ ’مناصرة للبيئة‘ في تصميم المدينة بشكل عام. ويمكن وصف المدن التي تتبنى أهدافًا أقل صرامة بالمدن ’الخضراء‘. انظر أيضًا: المدن منخفضة الكربون والمدن صفرية الطاقة.</a:t>
            </a:r>
          </a:p>
        </p:txBody>
      </p:sp>
    </p:spTree>
    <p:extLst>
      <p:ext uri="{BB962C8B-B14F-4D97-AF65-F5344CB8AC3E}">
        <p14:creationId xmlns:p14="http://schemas.microsoft.com/office/powerpoint/2010/main" val="33314991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b="1" dirty="0" smtClean="0"/>
              <a:t>المدن الخضراء</a:t>
            </a:r>
            <a:endParaRPr lang="ar-IQ" b="1" dirty="0"/>
          </a:p>
        </p:txBody>
      </p:sp>
      <p:sp>
        <p:nvSpPr>
          <p:cNvPr id="3" name="Content Placeholder 2"/>
          <p:cNvSpPr>
            <a:spLocks noGrp="1"/>
          </p:cNvSpPr>
          <p:nvPr>
            <p:ph idx="1"/>
          </p:nvPr>
        </p:nvSpPr>
        <p:spPr/>
        <p:txBody>
          <a:bodyPr/>
          <a:lstStyle/>
          <a:p>
            <a:r>
              <a:rPr lang="ar-IQ" b="1" dirty="0"/>
              <a:t>المدن التي جعلت مسؤوليتها تجاه البيئة أولوية. وقد تستخدم هذه المدن أساليب إدارية للحد من تأثيرها على البيئة، أو تحسب ’بصمتها البيئية‘ (مقياسًا لمقدار الموارد التي تستخدمها)، أو تلبي أهدافًا تدور حول كفاءة الطاقة والطاقة المتجددة. ويمكن وصف المدن ذات الخصائص المشابهة بالمدن صديقة البيئة.</a:t>
            </a:r>
          </a:p>
        </p:txBody>
      </p:sp>
    </p:spTree>
    <p:extLst>
      <p:ext uri="{BB962C8B-B14F-4D97-AF65-F5344CB8AC3E}">
        <p14:creationId xmlns:p14="http://schemas.microsoft.com/office/powerpoint/2010/main" val="24872914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b="1" dirty="0" smtClean="0"/>
              <a:t>المدن الذكية</a:t>
            </a:r>
            <a:endParaRPr lang="ar-IQ" b="1" dirty="0"/>
          </a:p>
        </p:txBody>
      </p:sp>
      <p:sp>
        <p:nvSpPr>
          <p:cNvPr id="3" name="Content Placeholder 2"/>
          <p:cNvSpPr>
            <a:spLocks noGrp="1"/>
          </p:cNvSpPr>
          <p:nvPr>
            <p:ph idx="1"/>
          </p:nvPr>
        </p:nvSpPr>
        <p:spPr/>
        <p:txBody>
          <a:bodyPr/>
          <a:lstStyle/>
          <a:p>
            <a:r>
              <a:rPr lang="ar-IQ" b="1" dirty="0"/>
              <a:t>المدن التي أدمجت التكنولوجيا ونظم المعلومات في تسييرها؛ لإدارة الموارد بشكل أكفأ، وتحسين الرصد، وتسهيل عملية صنع القرار. وتجسد رؤية المدينة الذكية مصطلح ’العمران المتصل شبكيا‘؛ وفيه تغذي جميع النظم آلية تحكم مركزية على أساس يومي.</a:t>
            </a:r>
          </a:p>
        </p:txBody>
      </p:sp>
    </p:spTree>
    <p:extLst>
      <p:ext uri="{BB962C8B-B14F-4D97-AF65-F5344CB8AC3E}">
        <p14:creationId xmlns:p14="http://schemas.microsoft.com/office/powerpoint/2010/main" val="25119783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b="1" dirty="0" smtClean="0"/>
              <a:t>المدن المرنة</a:t>
            </a:r>
            <a:endParaRPr lang="ar-IQ" b="1" dirty="0"/>
          </a:p>
        </p:txBody>
      </p:sp>
      <p:sp>
        <p:nvSpPr>
          <p:cNvPr id="3" name="Content Placeholder 2"/>
          <p:cNvSpPr>
            <a:spLocks noGrp="1"/>
          </p:cNvSpPr>
          <p:nvPr>
            <p:ph idx="1"/>
          </p:nvPr>
        </p:nvSpPr>
        <p:spPr/>
        <p:txBody>
          <a:bodyPr/>
          <a:lstStyle/>
          <a:p>
            <a:r>
              <a:rPr lang="ar-IQ" b="1" dirty="0"/>
              <a:t>مدن مصممة للاستجابة بشكل منهجي للضغوط البشرية والطبيعية وخلافه، والتعامل معها. الهدف منها هو تحمل صدمات كالكوارث الطبيعية، واستيعابها، بل والنمو بعد مثل هذه الأحداث.</a:t>
            </a:r>
          </a:p>
        </p:txBody>
      </p:sp>
    </p:spTree>
    <p:extLst>
      <p:ext uri="{BB962C8B-B14F-4D97-AF65-F5344CB8AC3E}">
        <p14:creationId xmlns:p14="http://schemas.microsoft.com/office/powerpoint/2010/main" val="1236474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b="1" dirty="0" smtClean="0"/>
              <a:t>المدن المستدامة</a:t>
            </a:r>
            <a:endParaRPr lang="ar-IQ" b="1" dirty="0"/>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758156"/>
            <a:ext cx="8077200" cy="3543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29774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9074"/>
            <a:ext cx="8229600" cy="1143000"/>
          </a:xfrm>
        </p:spPr>
        <p:txBody>
          <a:bodyPr/>
          <a:lstStyle/>
          <a:p>
            <a:r>
              <a:rPr lang="ar-IQ" b="1" dirty="0" smtClean="0"/>
              <a:t>المدن المستدامة</a:t>
            </a:r>
            <a:endParaRPr lang="ar-IQ" b="1"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340768"/>
            <a:ext cx="8229600" cy="3592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20897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1012" y="1052736"/>
            <a:ext cx="8181975" cy="4591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60947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b="1" dirty="0" smtClean="0"/>
              <a:t>مواصفات المدن المستدامة</a:t>
            </a:r>
            <a:endParaRPr lang="ar-IQ" b="1" dirty="0"/>
          </a:p>
        </p:txBody>
      </p:sp>
      <p:sp>
        <p:nvSpPr>
          <p:cNvPr id="3" name="Content Placeholder 2"/>
          <p:cNvSpPr>
            <a:spLocks noGrp="1"/>
          </p:cNvSpPr>
          <p:nvPr>
            <p:ph idx="1"/>
          </p:nvPr>
        </p:nvSpPr>
        <p:spPr/>
        <p:txBody>
          <a:bodyPr>
            <a:normAutofit fontScale="92500" lnSpcReduction="20000"/>
          </a:bodyPr>
          <a:lstStyle/>
          <a:p>
            <a:r>
              <a:rPr lang="ar-IQ" b="1" dirty="0"/>
              <a:t>نظم زراعية مختلفة مثل المخططات الزراعية داخل المدينة (الضواحي أو في الوسط). وهذا يقلل من مسافة المواد الغذائية التي عليها السفر من حقل إلى مفترق الطرق. الإنجاز العملي يمكن أن يتم من من قبل أي من صغار / القطاعات المزارع الخاصة أو من خلال الزراعة على نطاق أوسع (</a:t>
            </a:r>
            <a:r>
              <a:rPr lang="en-US" b="1" dirty="0"/>
              <a:t>farmscrapers) </a:t>
            </a:r>
            <a:r>
              <a:rPr lang="ar-IQ" b="1" dirty="0"/>
              <a:t>على سبيل المثال</a:t>
            </a:r>
          </a:p>
          <a:p>
            <a:r>
              <a:rPr lang="ar-IQ" b="1" dirty="0"/>
              <a:t>مصادر الطاقة المتجددة، مثل توربينات الرياح، والألواح الشمسية، أو الغاز الحيوي التي تم إنشاؤها من مياه الصرف الصحي. مدن توفر وفورات الحجم التي تجعل من مثل هذه مصادر الطاقة قابلة للحياة</a:t>
            </a:r>
            <a:r>
              <a:rPr lang="ar-IQ" b="1" dirty="0" smtClean="0"/>
              <a:t>.</a:t>
            </a:r>
            <a:r>
              <a:rPr lang="ar-IQ" b="1" dirty="0"/>
              <a:t/>
            </a:r>
            <a:br>
              <a:rPr lang="ar-IQ" b="1" dirty="0"/>
            </a:br>
            <a:endParaRPr lang="ar-IQ" b="1" dirty="0"/>
          </a:p>
        </p:txBody>
      </p:sp>
    </p:spTree>
    <p:extLst>
      <p:ext uri="{BB962C8B-B14F-4D97-AF65-F5344CB8AC3E}">
        <p14:creationId xmlns:p14="http://schemas.microsoft.com/office/powerpoint/2010/main" val="2256215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b="1" dirty="0" smtClean="0"/>
              <a:t>في مجال العمارة وتنظيمها</a:t>
            </a:r>
            <a:endParaRPr lang="ar-IQ" b="1" dirty="0"/>
          </a:p>
        </p:txBody>
      </p:sp>
      <p:sp>
        <p:nvSpPr>
          <p:cNvPr id="3" name="Content Placeholder 2"/>
          <p:cNvSpPr>
            <a:spLocks noGrp="1"/>
          </p:cNvSpPr>
          <p:nvPr>
            <p:ph idx="1"/>
          </p:nvPr>
        </p:nvSpPr>
        <p:spPr>
          <a:xfrm>
            <a:off x="179512" y="1340768"/>
            <a:ext cx="8507288" cy="5256584"/>
          </a:xfrm>
        </p:spPr>
        <p:txBody>
          <a:bodyPr>
            <a:normAutofit/>
          </a:bodyPr>
          <a:lstStyle/>
          <a:p>
            <a:r>
              <a:rPr lang="ar-IQ" b="1" dirty="0" smtClean="0"/>
              <a:t>مقترحات لوكربوزييه :</a:t>
            </a:r>
          </a:p>
          <a:p>
            <a:r>
              <a:rPr lang="ar-IQ" b="1" dirty="0"/>
              <a:t>رفع المبنى على الأعمدة الدائرية </a:t>
            </a:r>
            <a:r>
              <a:rPr lang="en-US" b="1" dirty="0" err="1"/>
              <a:t>Pilotis</a:t>
            </a:r>
            <a:r>
              <a:rPr lang="en-US" b="1" dirty="0"/>
              <a:t> </a:t>
            </a:r>
            <a:r>
              <a:rPr lang="ar-IQ" b="1" dirty="0" smtClean="0"/>
              <a:t> فوق </a:t>
            </a:r>
            <a:r>
              <a:rPr lang="ar-IQ" b="1" dirty="0"/>
              <a:t>مستوى الأرض مما يسمح باستغلال الحيز الذي يتوفر عند ذاك تحت المبنى. ويفترض هذا الاقتراح </a:t>
            </a:r>
            <a:r>
              <a:rPr lang="ar-IQ" b="1" dirty="0" smtClean="0"/>
              <a:t>استخدام </a:t>
            </a:r>
            <a:r>
              <a:rPr lang="ar-IQ" b="1" dirty="0"/>
              <a:t>نظام إنشائي هيكلي يعتمد على الخرسانة المسلحة.</a:t>
            </a:r>
          </a:p>
          <a:p>
            <a:r>
              <a:rPr lang="ar-IQ" b="1" dirty="0"/>
              <a:t>المسقط الحر </a:t>
            </a:r>
            <a:r>
              <a:rPr lang="en-US" b="1" dirty="0"/>
              <a:t>Plan </a:t>
            </a:r>
            <a:r>
              <a:rPr lang="en-US" b="1" dirty="0" err="1"/>
              <a:t>Libre</a:t>
            </a:r>
            <a:r>
              <a:rPr lang="en-US" b="1" dirty="0"/>
              <a:t> </a:t>
            </a:r>
            <a:r>
              <a:rPr lang="ar-IQ" b="1" dirty="0" smtClean="0"/>
              <a:t> الذي </a:t>
            </a:r>
            <a:r>
              <a:rPr lang="ar-IQ" b="1" dirty="0"/>
              <a:t>يوفره هذا النظام الإنشائي من حيث توفر الإستقلالية التامة للقواطع الداخلية عن العناصر الإنشائية الساندة للأسقف</a:t>
            </a:r>
            <a:r>
              <a:rPr lang="ar-IQ" b="1" dirty="0" smtClean="0"/>
              <a:t>.</a:t>
            </a:r>
            <a:endParaRPr lang="ar-IQ" b="1" dirty="0"/>
          </a:p>
        </p:txBody>
      </p:sp>
    </p:spTree>
    <p:extLst>
      <p:ext uri="{BB962C8B-B14F-4D97-AF65-F5344CB8AC3E}">
        <p14:creationId xmlns:p14="http://schemas.microsoft.com/office/powerpoint/2010/main" val="27372254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ar-IQ" b="1" dirty="0"/>
              <a:t>وسائل مختلفة للحد من الحاجة لتكييف الهواء (أ الطلب على الطاقة الهائلة)، مثل زراعة الأشجار وتخفيف الألوان السطحية، ونظام التهوية الطبيعية، وزيادة في المسطحات المائية، ومساحات خضراء، ما يعادل ما لا يقل عن 20٪ من مساحة المدينة. هذه التدابير تواجه " تأثير جزيرة الحرارة " الناجمة عن وفرة من مهبط المطار والأسفلت، والتي يمكن أن تجعل المناطق الحضرية أكثر دفئا بعدة درجات من المناطق الريفية المحيطة بها، بقدر ست درجات مئوية خلال المساء</a:t>
            </a:r>
            <a:r>
              <a:rPr lang="ar-IQ" b="1" dirty="0" smtClean="0"/>
              <a:t>.</a:t>
            </a:r>
            <a:endParaRPr lang="ar-IQ" b="1" dirty="0"/>
          </a:p>
        </p:txBody>
      </p:sp>
    </p:spTree>
    <p:extLst>
      <p:ext uri="{BB962C8B-B14F-4D97-AF65-F5344CB8AC3E}">
        <p14:creationId xmlns:p14="http://schemas.microsoft.com/office/powerpoint/2010/main" val="11373947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3" y="252413"/>
            <a:ext cx="8296275" cy="635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44990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8" y="1271588"/>
            <a:ext cx="8582025" cy="431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63375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766763"/>
            <a:ext cx="8705850" cy="532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93495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447675"/>
            <a:ext cx="7810500" cy="596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0998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8" y="495300"/>
            <a:ext cx="8505825"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97046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338138"/>
            <a:ext cx="8458200" cy="618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02760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 y="357188"/>
            <a:ext cx="7943850" cy="61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45439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3" y="695325"/>
            <a:ext cx="8982075" cy="546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72292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804863"/>
            <a:ext cx="8286750" cy="524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4242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ar-IQ" b="1" dirty="0"/>
              <a:t>الواجهات الحرة التي يوفرها ذات النظام الإنشائي أيضا، بفضل الإستقلالية التي يتمتع بها الجدار الخارجي أيضا عن العناصر الإنشائية الساندة.</a:t>
            </a:r>
          </a:p>
          <a:p>
            <a:r>
              <a:rPr lang="ar-IQ" b="1" dirty="0"/>
              <a:t>الشبابيك الأفقية الطويلة المنزلقة </a:t>
            </a:r>
            <a:r>
              <a:rPr lang="ar-IQ" b="1" dirty="0" smtClean="0"/>
              <a:t>أفقيا</a:t>
            </a:r>
            <a:br>
              <a:rPr lang="ar-IQ" b="1" dirty="0" smtClean="0"/>
            </a:br>
            <a:r>
              <a:rPr lang="ar-IQ" b="1" dirty="0" smtClean="0"/>
              <a:t> </a:t>
            </a:r>
            <a:r>
              <a:rPr lang="en-US" b="1" dirty="0" err="1"/>
              <a:t>Fenetre</a:t>
            </a:r>
            <a:r>
              <a:rPr lang="en-US" b="1" dirty="0"/>
              <a:t> </a:t>
            </a:r>
            <a:r>
              <a:rPr lang="en-US" b="1" dirty="0" err="1"/>
              <a:t>En</a:t>
            </a:r>
            <a:r>
              <a:rPr lang="en-US" b="1" dirty="0"/>
              <a:t> </a:t>
            </a:r>
            <a:r>
              <a:rPr lang="en-US" b="1" dirty="0" err="1"/>
              <a:t>Longeur</a:t>
            </a:r>
            <a:r>
              <a:rPr lang="en-US" b="1" dirty="0"/>
              <a:t>.</a:t>
            </a:r>
          </a:p>
          <a:p>
            <a:r>
              <a:rPr lang="ar-IQ" b="1" dirty="0"/>
              <a:t>حديقة السطح </a:t>
            </a:r>
            <a:r>
              <a:rPr lang="en-US" b="1" dirty="0" smtClean="0"/>
              <a:t> Roof </a:t>
            </a:r>
            <a:r>
              <a:rPr lang="en-US" b="1" dirty="0"/>
              <a:t>Garden </a:t>
            </a:r>
            <a:r>
              <a:rPr lang="ar-IQ" b="1" dirty="0"/>
              <a:t>التي تتوفر باستخدام الساكنين كنتيجة طبيعية للأسقف المستوية التي أصبحت ممكنة بفضل التطورات في مجال الخرسانة المسلحة.</a:t>
            </a:r>
          </a:p>
          <a:p>
            <a:pPr marL="0" indent="0">
              <a:buNone/>
            </a:pPr>
            <a:endParaRPr lang="ar-IQ" b="1" dirty="0"/>
          </a:p>
        </p:txBody>
      </p:sp>
    </p:spTree>
    <p:extLst>
      <p:ext uri="{BB962C8B-B14F-4D97-AF65-F5344CB8AC3E}">
        <p14:creationId xmlns:p14="http://schemas.microsoft.com/office/powerpoint/2010/main" val="8194808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647700"/>
            <a:ext cx="8715375"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86478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6475" y="595313"/>
            <a:ext cx="4591050" cy="566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23731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1150" y="309563"/>
            <a:ext cx="5981700" cy="623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3872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4624"/>
            <a:ext cx="3519636" cy="318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97328"/>
            <a:ext cx="3384376" cy="3083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3169535"/>
            <a:ext cx="4147389" cy="3571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92810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b="1" dirty="0" smtClean="0"/>
              <a:t>مخطط بكنجهام </a:t>
            </a:r>
            <a:r>
              <a:rPr lang="en-US" b="1" dirty="0" smtClean="0"/>
              <a:t>J. </a:t>
            </a:r>
            <a:r>
              <a:rPr lang="en-US" b="1" dirty="0" err="1" smtClean="0"/>
              <a:t>buckingham</a:t>
            </a:r>
            <a:endParaRPr lang="ar-IQ" b="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556792"/>
            <a:ext cx="8507288"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88770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363" y="585788"/>
            <a:ext cx="7153275" cy="568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00473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481</TotalTime>
  <Words>807</Words>
  <Application>Microsoft Office PowerPoint</Application>
  <PresentationFormat>On-screen Show (4:3)</PresentationFormat>
  <Paragraphs>53</Paragraphs>
  <Slides>62</Slides>
  <Notes>0</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المحاضرة الثانية الحلول المقترحة لمعالجة مشاكل المدن الكبيره</vt:lpstr>
      <vt:lpstr>الطلب على التخطيط نتيجة :</vt:lpstr>
      <vt:lpstr>سياسة حصر التوسع العمراني</vt:lpstr>
      <vt:lpstr>فوائد نظريات تخطيط المدن</vt:lpstr>
      <vt:lpstr>في مجال العمارة وتنظيمها</vt:lpstr>
      <vt:lpstr>PowerPoint Presentation</vt:lpstr>
      <vt:lpstr>PowerPoint Presentation</vt:lpstr>
      <vt:lpstr>مخطط بكنجهام J. buckingham</vt:lpstr>
      <vt:lpstr>PowerPoint Presentation</vt:lpstr>
      <vt:lpstr>المدينة الحدائقية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المدن الجديدة</vt:lpstr>
      <vt:lpstr>المدن الشريطية   /الخطية</vt:lpstr>
      <vt:lpstr>PowerPoint Presentation</vt:lpstr>
      <vt:lpstr>PowerPoint Presentation</vt:lpstr>
      <vt:lpstr>PowerPoint Presentation</vt:lpstr>
      <vt:lpstr>المدن التابعة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نظرية مدينة الغد</vt:lpstr>
      <vt:lpstr>PowerPoint Presentation</vt:lpstr>
      <vt:lpstr>PowerPoint Presentation</vt:lpstr>
      <vt:lpstr>PowerPoint Presentation</vt:lpstr>
      <vt:lpstr>PowerPoint Presentation</vt:lpstr>
      <vt:lpstr>PowerPoint Presentation</vt:lpstr>
      <vt:lpstr>مدن صديقة للبيئة</vt:lpstr>
      <vt:lpstr>المدن الخضراء</vt:lpstr>
      <vt:lpstr>المدن الذكية</vt:lpstr>
      <vt:lpstr>المدن المرنة</vt:lpstr>
      <vt:lpstr>المدن المستدامة</vt:lpstr>
      <vt:lpstr>المدن المستدامة</vt:lpstr>
      <vt:lpstr>PowerPoint Presentation</vt:lpstr>
      <vt:lpstr>مواصفات المدن المستدامة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Enjoy My Fine Releases.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المحاضرة الثانية الحلول المقترحة لمعالجة مشاكل المدن الكبيره</dc:title>
  <dc:creator>DR.Ahmed Saker 2o1O</dc:creator>
  <cp:lastModifiedBy>DR.Ahmed Saker 2o1O</cp:lastModifiedBy>
  <cp:revision>40</cp:revision>
  <cp:lastPrinted>2018-10-09T03:14:18Z</cp:lastPrinted>
  <dcterms:created xsi:type="dcterms:W3CDTF">2018-10-08T08:29:50Z</dcterms:created>
  <dcterms:modified xsi:type="dcterms:W3CDTF">2018-10-11T06:26:10Z</dcterms:modified>
</cp:coreProperties>
</file>