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74" r:id="rId4"/>
    <p:sldId id="275" r:id="rId5"/>
    <p:sldId id="276" r:id="rId6"/>
    <p:sldId id="258" r:id="rId7"/>
    <p:sldId id="292" r:id="rId8"/>
    <p:sldId id="293"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91" r:id="rId24"/>
    <p:sldId id="277" r:id="rId25"/>
    <p:sldId id="278" r:id="rId26"/>
    <p:sldId id="279" r:id="rId27"/>
    <p:sldId id="283" r:id="rId28"/>
    <p:sldId id="284" r:id="rId29"/>
    <p:sldId id="281" r:id="rId30"/>
    <p:sldId id="282" r:id="rId31"/>
    <p:sldId id="280" r:id="rId32"/>
    <p:sldId id="285" r:id="rId33"/>
    <p:sldId id="286" r:id="rId34"/>
    <p:sldId id="287" r:id="rId35"/>
    <p:sldId id="288" r:id="rId36"/>
    <p:sldId id="289" r:id="rId37"/>
    <p:sldId id="290" r:id="rId38"/>
    <p:sldId id="294" r:id="rId3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sorterViewPr>
    <p:cViewPr>
      <p:scale>
        <a:sx n="100" d="100"/>
        <a:sy n="100" d="100"/>
      </p:scale>
      <p:origin x="0" y="70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4F5A635-66F0-420E-9815-FC2FBD33C34C}" type="datetimeFigureOut">
              <a:rPr lang="ar-IQ" smtClean="0"/>
              <a:t>10/02/1440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3444369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4F5A635-66F0-420E-9815-FC2FBD33C34C}" type="datetimeFigureOut">
              <a:rPr lang="ar-IQ" smtClean="0"/>
              <a:t>10/02/1440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61679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4F5A635-66F0-420E-9815-FC2FBD33C34C}" type="datetimeFigureOut">
              <a:rPr lang="ar-IQ" smtClean="0"/>
              <a:t>10/02/1440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381206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4F5A635-66F0-420E-9815-FC2FBD33C34C}" type="datetimeFigureOut">
              <a:rPr lang="ar-IQ" smtClean="0"/>
              <a:t>10/02/1440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1063603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F5A635-66F0-420E-9815-FC2FBD33C34C}" type="datetimeFigureOut">
              <a:rPr lang="ar-IQ" smtClean="0"/>
              <a:t>10/02/1440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59793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4F5A635-66F0-420E-9815-FC2FBD33C34C}" type="datetimeFigureOut">
              <a:rPr lang="ar-IQ" smtClean="0"/>
              <a:t>10/02/1440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2572428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4F5A635-66F0-420E-9815-FC2FBD33C34C}" type="datetimeFigureOut">
              <a:rPr lang="ar-IQ" smtClean="0"/>
              <a:t>10/02/1440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3732615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4F5A635-66F0-420E-9815-FC2FBD33C34C}" type="datetimeFigureOut">
              <a:rPr lang="ar-IQ" smtClean="0"/>
              <a:t>10/02/1440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3006463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F5A635-66F0-420E-9815-FC2FBD33C34C}" type="datetimeFigureOut">
              <a:rPr lang="ar-IQ" smtClean="0"/>
              <a:t>10/02/1440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97327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F5A635-66F0-420E-9815-FC2FBD33C34C}" type="datetimeFigureOut">
              <a:rPr lang="ar-IQ" smtClean="0"/>
              <a:t>10/02/1440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740316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F5A635-66F0-420E-9815-FC2FBD33C34C}" type="datetimeFigureOut">
              <a:rPr lang="ar-IQ" smtClean="0"/>
              <a:t>10/02/1440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823F007-8ACF-4D47-ABA6-73A700DBEC41}" type="slidenum">
              <a:rPr lang="ar-IQ" smtClean="0"/>
              <a:t>‹#›</a:t>
            </a:fld>
            <a:endParaRPr lang="ar-IQ"/>
          </a:p>
        </p:txBody>
      </p:sp>
    </p:spTree>
    <p:extLst>
      <p:ext uri="{BB962C8B-B14F-4D97-AF65-F5344CB8AC3E}">
        <p14:creationId xmlns:p14="http://schemas.microsoft.com/office/powerpoint/2010/main" val="1569886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2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4F5A635-66F0-420E-9815-FC2FBD33C34C}" type="datetimeFigureOut">
              <a:rPr lang="ar-IQ" smtClean="0"/>
              <a:t>10/02/1440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823F007-8ACF-4D47-ABA6-73A700DBEC41}" type="slidenum">
              <a:rPr lang="ar-IQ" smtClean="0"/>
              <a:t>‹#›</a:t>
            </a:fld>
            <a:endParaRPr lang="ar-IQ"/>
          </a:p>
        </p:txBody>
      </p:sp>
    </p:spTree>
    <p:extLst>
      <p:ext uri="{BB962C8B-B14F-4D97-AF65-F5344CB8AC3E}">
        <p14:creationId xmlns:p14="http://schemas.microsoft.com/office/powerpoint/2010/main" val="308956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t>مفاهيم اساسية في الديموغرافيا</a:t>
            </a:r>
            <a:endParaRPr lang="ar-IQ" b="1" dirty="0"/>
          </a:p>
        </p:txBody>
      </p:sp>
      <p:sp>
        <p:nvSpPr>
          <p:cNvPr id="3" name="Subtitle 2"/>
          <p:cNvSpPr>
            <a:spLocks noGrp="1"/>
          </p:cNvSpPr>
          <p:nvPr>
            <p:ph type="subTitle" idx="1"/>
          </p:nvPr>
        </p:nvSpPr>
        <p:spPr/>
        <p:txBody>
          <a:bodyPr/>
          <a:lstStyle/>
          <a:p>
            <a:r>
              <a:rPr lang="ar-IQ" b="1" dirty="0" smtClean="0"/>
              <a:t>أ.د. مضر خليل عمر</a:t>
            </a:r>
            <a:endParaRPr lang="ar-IQ" b="1" dirty="0"/>
          </a:p>
        </p:txBody>
      </p:sp>
    </p:spTree>
    <p:extLst>
      <p:ext uri="{BB962C8B-B14F-4D97-AF65-F5344CB8AC3E}">
        <p14:creationId xmlns:p14="http://schemas.microsoft.com/office/powerpoint/2010/main" val="249026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مقاييس الخصوبة</a:t>
            </a:r>
            <a:endParaRPr lang="ar-IQ" b="1" dirty="0"/>
          </a:p>
        </p:txBody>
      </p:sp>
      <p:sp>
        <p:nvSpPr>
          <p:cNvPr id="3" name="Content Placeholder 2"/>
          <p:cNvSpPr>
            <a:spLocks noGrp="1"/>
          </p:cNvSpPr>
          <p:nvPr>
            <p:ph idx="1"/>
          </p:nvPr>
        </p:nvSpPr>
        <p:spPr/>
        <p:txBody>
          <a:bodyPr/>
          <a:lstStyle/>
          <a:p>
            <a:r>
              <a:rPr lang="ar-IQ" b="1" u="sng" dirty="0" smtClean="0"/>
              <a:t>معدل المواليد الخام </a:t>
            </a:r>
            <a:r>
              <a:rPr lang="ar-IQ" b="1" dirty="0" smtClean="0"/>
              <a:t>: نسبة عدد المواليد الاحياء المسجلين في السنة الى اجمالي عدد السكان في منتصف السنة  مضروبا بالف .</a:t>
            </a:r>
          </a:p>
          <a:p>
            <a:r>
              <a:rPr lang="ar-IQ" b="1" u="sng" dirty="0" smtClean="0"/>
              <a:t>معدل الخصوبة العام </a:t>
            </a:r>
            <a:r>
              <a:rPr lang="ar-IQ" b="1" dirty="0" smtClean="0"/>
              <a:t>: نسبة المواليد الى اجمالي عدد الاناث في سن الحمل (15-49) مضروبا بالف .</a:t>
            </a:r>
          </a:p>
          <a:p>
            <a:r>
              <a:rPr lang="ar-IQ" b="1" u="sng" dirty="0" smtClean="0"/>
              <a:t>معدل الخصوبة العمرية النوعية الخاصة </a:t>
            </a:r>
            <a:r>
              <a:rPr lang="ar-IQ" b="1" dirty="0" smtClean="0"/>
              <a:t>: نسبة عدد المواليد لامهات في اعمار معينة الى عدد الاناث في نفس الفئة العمرية  مضروبا بالف . </a:t>
            </a:r>
          </a:p>
          <a:p>
            <a:endParaRPr lang="ar-IQ" b="1" dirty="0"/>
          </a:p>
        </p:txBody>
      </p:sp>
    </p:spTree>
    <p:extLst>
      <p:ext uri="{BB962C8B-B14F-4D97-AF65-F5344CB8AC3E}">
        <p14:creationId xmlns:p14="http://schemas.microsoft.com/office/powerpoint/2010/main" val="3885102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b="1" u="sng" dirty="0" smtClean="0"/>
              <a:t>نسبة الاطفال الى النساء في سن الحمل </a:t>
            </a:r>
            <a:r>
              <a:rPr lang="ar-IQ" b="1" dirty="0" smtClean="0"/>
              <a:t>: نسبة عدد الاطفال دون الخامسة من العمر الى عدد النساء في سن الانجاب .</a:t>
            </a:r>
          </a:p>
          <a:p>
            <a:r>
              <a:rPr lang="ar-IQ" b="1" dirty="0" smtClean="0"/>
              <a:t>تستخدم هذه النسبة في حال عدم وجود احصاءات حيوية كاملة .  </a:t>
            </a:r>
            <a:endParaRPr lang="ar-IQ" b="1" dirty="0"/>
          </a:p>
        </p:txBody>
      </p:sp>
    </p:spTree>
    <p:extLst>
      <p:ext uri="{BB962C8B-B14F-4D97-AF65-F5344CB8AC3E}">
        <p14:creationId xmlns:p14="http://schemas.microsoft.com/office/powerpoint/2010/main" val="2265430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الهجرة الداخلية</a:t>
            </a:r>
            <a:endParaRPr lang="ar-IQ" b="1" dirty="0"/>
          </a:p>
        </p:txBody>
      </p:sp>
      <p:sp>
        <p:nvSpPr>
          <p:cNvPr id="3" name="Content Placeholder 2"/>
          <p:cNvSpPr>
            <a:spLocks noGrp="1"/>
          </p:cNvSpPr>
          <p:nvPr>
            <p:ph idx="1"/>
          </p:nvPr>
        </p:nvSpPr>
        <p:spPr/>
        <p:txBody>
          <a:bodyPr>
            <a:normAutofit fontScale="92500" lnSpcReduction="10000"/>
          </a:bodyPr>
          <a:lstStyle/>
          <a:p>
            <a:pPr algn="ctr"/>
            <a:r>
              <a:rPr lang="ar-IQ" b="1" dirty="0" smtClean="0"/>
              <a:t>من يهاجر ؟</a:t>
            </a:r>
          </a:p>
          <a:p>
            <a:pPr algn="ctr"/>
            <a:r>
              <a:rPr lang="ar-IQ" b="1" dirty="0" smtClean="0"/>
              <a:t>لماذا يهاجر ؟</a:t>
            </a:r>
          </a:p>
          <a:p>
            <a:pPr algn="ctr"/>
            <a:r>
              <a:rPr lang="ar-IQ" b="1" dirty="0" smtClean="0"/>
              <a:t>الى اين يهاجر ؟</a:t>
            </a:r>
          </a:p>
          <a:p>
            <a:pPr algn="ctr"/>
            <a:r>
              <a:rPr lang="ar-IQ" b="1" dirty="0" smtClean="0"/>
              <a:t>اثر الهجرة على المصدر ؟ </a:t>
            </a:r>
          </a:p>
          <a:p>
            <a:pPr algn="ctr"/>
            <a:r>
              <a:rPr lang="ar-IQ" b="1" dirty="0" smtClean="0"/>
              <a:t>على مكان الاستقبال ؟</a:t>
            </a:r>
          </a:p>
          <a:p>
            <a:pPr lvl="1" algn="ctr"/>
            <a:r>
              <a:rPr lang="ar-IQ" b="1" dirty="0" smtClean="0"/>
              <a:t>اقتصاديا</a:t>
            </a:r>
          </a:p>
          <a:p>
            <a:pPr lvl="1" algn="ctr"/>
            <a:r>
              <a:rPr lang="ar-IQ" b="1" dirty="0" smtClean="0"/>
              <a:t>اجتماعيا</a:t>
            </a:r>
          </a:p>
          <a:p>
            <a:pPr lvl="1" algn="ctr"/>
            <a:r>
              <a:rPr lang="ar-IQ" b="1" dirty="0" smtClean="0"/>
              <a:t>تربويا</a:t>
            </a:r>
          </a:p>
          <a:p>
            <a:pPr lvl="1" algn="ctr"/>
            <a:r>
              <a:rPr lang="ar-IQ" b="1" dirty="0" smtClean="0"/>
              <a:t>سياسيا</a:t>
            </a:r>
            <a:endParaRPr lang="ar-IQ" b="1" dirty="0"/>
          </a:p>
        </p:txBody>
      </p:sp>
    </p:spTree>
    <p:extLst>
      <p:ext uri="{BB962C8B-B14F-4D97-AF65-F5344CB8AC3E}">
        <p14:creationId xmlns:p14="http://schemas.microsoft.com/office/powerpoint/2010/main" val="247763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قياس نسبة الهجرة</a:t>
            </a:r>
            <a:endParaRPr lang="ar-IQ" b="1" dirty="0"/>
          </a:p>
        </p:txBody>
      </p:sp>
      <p:sp>
        <p:nvSpPr>
          <p:cNvPr id="3" name="Content Placeholder 2"/>
          <p:cNvSpPr>
            <a:spLocks noGrp="1"/>
          </p:cNvSpPr>
          <p:nvPr>
            <p:ph idx="1"/>
          </p:nvPr>
        </p:nvSpPr>
        <p:spPr/>
        <p:txBody>
          <a:bodyPr/>
          <a:lstStyle/>
          <a:p>
            <a:r>
              <a:rPr lang="ar-IQ" b="1" u="sng" dirty="0" smtClean="0"/>
              <a:t>معدل الهجرة الوافدة </a:t>
            </a:r>
            <a:r>
              <a:rPr lang="ar-IQ" b="1" dirty="0" smtClean="0"/>
              <a:t>: نسبة عدد المهاجرين الى جملة عدد سكان المنطقة مضروبا بمائة .</a:t>
            </a:r>
          </a:p>
          <a:p>
            <a:r>
              <a:rPr lang="ar-IQ" b="1" u="sng" dirty="0" smtClean="0"/>
              <a:t>معدل الهجرة المغادرة </a:t>
            </a:r>
            <a:r>
              <a:rPr lang="ar-IQ" b="1" dirty="0" smtClean="0"/>
              <a:t>: نسبة المهاجرين من المنطقة الى جملة عدد سكانها مضروبا بمائة .</a:t>
            </a:r>
          </a:p>
          <a:p>
            <a:r>
              <a:rPr lang="ar-IQ" b="1" u="sng" dirty="0" smtClean="0"/>
              <a:t>معدل الهجرة الصافية </a:t>
            </a:r>
            <a:r>
              <a:rPr lang="ar-IQ" b="1" dirty="0" smtClean="0"/>
              <a:t>: ((عدد المهاجرين الى المنطقة – عدد المهاجرين اليها) \ جملة عدد سكان المنطقة) * 100</a:t>
            </a:r>
          </a:p>
          <a:p>
            <a:r>
              <a:rPr lang="ar-IQ" b="1" u="sng" dirty="0" smtClean="0"/>
              <a:t>معدل الهجرة الكلية </a:t>
            </a:r>
            <a:r>
              <a:rPr lang="ar-IQ" b="1" dirty="0" smtClean="0"/>
              <a:t>: ((عدد المهاجرين الى المنطقة + عدد المهاجرين منها ) \ جملة عدد سكان المنطقة) * 100  </a:t>
            </a:r>
            <a:endParaRPr lang="ar-IQ" b="1" dirty="0"/>
          </a:p>
        </p:txBody>
      </p:sp>
    </p:spTree>
    <p:extLst>
      <p:ext uri="{BB962C8B-B14F-4D97-AF65-F5344CB8AC3E}">
        <p14:creationId xmlns:p14="http://schemas.microsoft.com/office/powerpoint/2010/main" val="3704189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طرق تقدير حجم الهجرة الداخلية</a:t>
            </a:r>
            <a:endParaRPr lang="ar-IQ" b="1" dirty="0"/>
          </a:p>
        </p:txBody>
      </p:sp>
      <p:sp>
        <p:nvSpPr>
          <p:cNvPr id="3" name="Content Placeholder 2"/>
          <p:cNvSpPr>
            <a:spLocks noGrp="1"/>
          </p:cNvSpPr>
          <p:nvPr>
            <p:ph idx="1"/>
          </p:nvPr>
        </p:nvSpPr>
        <p:spPr/>
        <p:txBody>
          <a:bodyPr/>
          <a:lstStyle/>
          <a:p>
            <a:r>
              <a:rPr lang="ar-IQ" b="1" u="sng" dirty="0" smtClean="0"/>
              <a:t>طريقة محل الميلاد </a:t>
            </a:r>
            <a:r>
              <a:rPr lang="ar-IQ" b="1" dirty="0" smtClean="0"/>
              <a:t>، ومصدر المعلومات تعداد السكان وتقارن جداول محال الميلاد مع مكان الاقامة وقت التعداد . الاستدلال على حركة تبادل المهاجرين بين المناطق الادارية في الدولة وتحديد تيارات الهجرة وكثافتها واتجاهها ، واصول المهاجرين ونسبتهم من جملة السكان المهاجرين .</a:t>
            </a:r>
          </a:p>
          <a:p>
            <a:r>
              <a:rPr lang="ar-IQ" b="1" u="sng" dirty="0" smtClean="0"/>
              <a:t>طريقة معادلة الموازنة </a:t>
            </a:r>
            <a:r>
              <a:rPr lang="ar-IQ" b="1" dirty="0" smtClean="0"/>
              <a:t>، (عدد السكان في التعداد الاول – عدد عدد السكان في التعداد الثاني) –(عدد المواليد بين التعدادين – عدد الوفيات بين التعدادين) .</a:t>
            </a:r>
            <a:endParaRPr lang="ar-IQ" b="1" dirty="0"/>
          </a:p>
        </p:txBody>
      </p:sp>
    </p:spTree>
    <p:extLst>
      <p:ext uri="{BB962C8B-B14F-4D97-AF65-F5344CB8AC3E}">
        <p14:creationId xmlns:p14="http://schemas.microsoft.com/office/powerpoint/2010/main" val="2662866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b="1" u="sng" dirty="0" smtClean="0"/>
              <a:t>طريقة نسبة البقاء </a:t>
            </a:r>
            <a:r>
              <a:rPr lang="ar-IQ" b="1" dirty="0" smtClean="0"/>
              <a:t>، تعتمد لدراسة خصائص المهاجرين مثل العمر والنوع ، أي احتمال البقاء لفوج من السكان في فئة عمرية في تعداد معين الى التعداد التالي . </a:t>
            </a:r>
            <a:endParaRPr lang="ar-IQ" b="1" dirty="0"/>
          </a:p>
        </p:txBody>
      </p:sp>
    </p:spTree>
    <p:extLst>
      <p:ext uri="{BB962C8B-B14F-4D97-AF65-F5344CB8AC3E}">
        <p14:creationId xmlns:p14="http://schemas.microsoft.com/office/powerpoint/2010/main" val="3714583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الهجرة والنمو الحضري</a:t>
            </a:r>
            <a:endParaRPr lang="ar-IQ" b="1" dirty="0"/>
          </a:p>
        </p:txBody>
      </p:sp>
      <p:sp>
        <p:nvSpPr>
          <p:cNvPr id="3" name="Content Placeholder 2"/>
          <p:cNvSpPr>
            <a:spLocks noGrp="1"/>
          </p:cNvSpPr>
          <p:nvPr>
            <p:ph idx="1"/>
          </p:nvPr>
        </p:nvSpPr>
        <p:spPr/>
        <p:txBody>
          <a:bodyPr/>
          <a:lstStyle/>
          <a:p>
            <a:r>
              <a:rPr lang="ar-IQ" b="1" dirty="0" smtClean="0"/>
              <a:t>يرتبط نمو المدن بمعدلات الهجرة اليها والتي تؤدي الى تزايد سكان المدينة او توابعها . </a:t>
            </a:r>
          </a:p>
          <a:p>
            <a:r>
              <a:rPr lang="ar-IQ" b="1" dirty="0" smtClean="0"/>
              <a:t>ولا تختلف المدن المتوسطة الحجم عن المدن العملاقة في دورها في جذب تيارات الهجرة . </a:t>
            </a:r>
          </a:p>
          <a:p>
            <a:r>
              <a:rPr lang="ar-IQ" b="1" dirty="0" smtClean="0"/>
              <a:t>ترتبط الهجرة الريفية – الحضرية بتوطن الصناعة الحديثة . </a:t>
            </a:r>
            <a:endParaRPr lang="ar-IQ" b="1" dirty="0"/>
          </a:p>
        </p:txBody>
      </p:sp>
    </p:spTree>
    <p:extLst>
      <p:ext uri="{BB962C8B-B14F-4D97-AF65-F5344CB8AC3E}">
        <p14:creationId xmlns:p14="http://schemas.microsoft.com/office/powerpoint/2010/main" val="3785760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الهجرة تغيير التركيب العمري والنوعي</a:t>
            </a:r>
            <a:endParaRPr lang="ar-IQ" b="1" dirty="0"/>
          </a:p>
        </p:txBody>
      </p:sp>
      <p:sp>
        <p:nvSpPr>
          <p:cNvPr id="3" name="Content Placeholder 2"/>
          <p:cNvSpPr>
            <a:spLocks noGrp="1"/>
          </p:cNvSpPr>
          <p:nvPr>
            <p:ph idx="1"/>
          </p:nvPr>
        </p:nvSpPr>
        <p:spPr/>
        <p:txBody>
          <a:bodyPr/>
          <a:lstStyle/>
          <a:p>
            <a:r>
              <a:rPr lang="ar-IQ" b="1" dirty="0" smtClean="0"/>
              <a:t>المهاجرون ليسوا عينة عشوائية  ، الذكور الشباب .</a:t>
            </a:r>
          </a:p>
          <a:p>
            <a:r>
              <a:rPr lang="ar-IQ" b="1" dirty="0" smtClean="0"/>
              <a:t>لا تقتصر الهجرة على الريف فقط بل بين المدن .</a:t>
            </a:r>
          </a:p>
          <a:p>
            <a:r>
              <a:rPr lang="ar-IQ" b="1" dirty="0" smtClean="0"/>
              <a:t>في الدول النامية هجرة الذكور ، في الدول المتقدمة الهجرة من الجنسين .  القرى يعيش فيها المسنين في الاغلب .</a:t>
            </a:r>
          </a:p>
          <a:p>
            <a:pPr marL="0" indent="0">
              <a:buNone/>
            </a:pPr>
            <a:endParaRPr lang="ar-IQ" b="1" dirty="0"/>
          </a:p>
        </p:txBody>
      </p:sp>
    </p:spTree>
    <p:extLst>
      <p:ext uri="{BB962C8B-B14F-4D97-AF65-F5344CB8AC3E}">
        <p14:creationId xmlns:p14="http://schemas.microsoft.com/office/powerpoint/2010/main" val="715229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49" y="188640"/>
            <a:ext cx="8229600" cy="1143000"/>
          </a:xfrm>
        </p:spPr>
        <p:txBody>
          <a:bodyPr/>
          <a:lstStyle/>
          <a:p>
            <a:r>
              <a:rPr lang="ar-IQ" b="1" dirty="0" smtClean="0"/>
              <a:t>اثار الهجرة</a:t>
            </a:r>
            <a:endParaRPr lang="ar-IQ" b="1" dirty="0"/>
          </a:p>
        </p:txBody>
      </p:sp>
      <p:sp>
        <p:nvSpPr>
          <p:cNvPr id="3" name="Content Placeholder 2"/>
          <p:cNvSpPr>
            <a:spLocks noGrp="1"/>
          </p:cNvSpPr>
          <p:nvPr>
            <p:ph idx="1"/>
          </p:nvPr>
        </p:nvSpPr>
        <p:spPr/>
        <p:txBody>
          <a:bodyPr/>
          <a:lstStyle/>
          <a:p>
            <a:pPr algn="ctr"/>
            <a:r>
              <a:rPr lang="ar-IQ" b="1" dirty="0" smtClean="0"/>
              <a:t>اختلاف عرقي</a:t>
            </a:r>
          </a:p>
          <a:p>
            <a:pPr algn="ctr"/>
            <a:r>
              <a:rPr lang="ar-IQ" b="1" dirty="0" smtClean="0"/>
              <a:t>اختلاف لغوي</a:t>
            </a:r>
          </a:p>
          <a:p>
            <a:pPr algn="ctr"/>
            <a:r>
              <a:rPr lang="ar-IQ" b="1" dirty="0" smtClean="0"/>
              <a:t>تباين حضاري</a:t>
            </a:r>
          </a:p>
          <a:p>
            <a:pPr algn="ctr"/>
            <a:r>
              <a:rPr lang="ar-IQ" b="1" dirty="0" smtClean="0"/>
              <a:t>هجرة راس المال من الريف الى المدينة ، ومن مدينة الى اخرى</a:t>
            </a:r>
          </a:p>
          <a:p>
            <a:pPr algn="ctr"/>
            <a:r>
              <a:rPr lang="ar-IQ" b="1" dirty="0" smtClean="0"/>
              <a:t>استنزاف العقول</a:t>
            </a:r>
          </a:p>
          <a:p>
            <a:pPr algn="ctr"/>
            <a:endParaRPr lang="ar-IQ" b="1" dirty="0"/>
          </a:p>
        </p:txBody>
      </p:sp>
    </p:spTree>
    <p:extLst>
      <p:ext uri="{BB962C8B-B14F-4D97-AF65-F5344CB8AC3E}">
        <p14:creationId xmlns:p14="http://schemas.microsoft.com/office/powerpoint/2010/main" val="3437272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التركيب العمري للسكان</a:t>
            </a:r>
            <a:endParaRPr lang="ar-IQ" b="1" dirty="0"/>
          </a:p>
        </p:txBody>
      </p:sp>
      <p:sp>
        <p:nvSpPr>
          <p:cNvPr id="3" name="Content Placeholder 2"/>
          <p:cNvSpPr>
            <a:spLocks noGrp="1"/>
          </p:cNvSpPr>
          <p:nvPr>
            <p:ph idx="1"/>
          </p:nvPr>
        </p:nvSpPr>
        <p:spPr/>
        <p:txBody>
          <a:bodyPr/>
          <a:lstStyle/>
          <a:p>
            <a:r>
              <a:rPr lang="ar-IQ" b="1" u="sng" dirty="0" smtClean="0"/>
              <a:t>صغار السن </a:t>
            </a:r>
            <a:r>
              <a:rPr lang="ar-IQ" b="1" dirty="0" smtClean="0"/>
              <a:t>(صفر – 14 سنة) قاعدة الهرم السكاني ، غير منتجة، تتاثر بعاملي الولادات والوفيات .  تناقص نسبتهم في المجتمعات المتقدمة ( 40% في مصر و 18% في السويد)</a:t>
            </a:r>
          </a:p>
          <a:p>
            <a:r>
              <a:rPr lang="ar-IQ" b="1" u="sng" dirty="0" smtClean="0"/>
              <a:t>متوسطو العمر </a:t>
            </a:r>
            <a:r>
              <a:rPr lang="ar-IQ" b="1" dirty="0" smtClean="0"/>
              <a:t>(15 – 64) فئة منتجة ، تسهم في نمو السكان ، اكثر قدرة على الحركة  والانتقال والهجرة .</a:t>
            </a:r>
          </a:p>
          <a:p>
            <a:r>
              <a:rPr lang="ar-IQ" b="1" u="sng" dirty="0" smtClean="0"/>
              <a:t>كبار السن </a:t>
            </a:r>
            <a:r>
              <a:rPr lang="ar-IQ" b="1" dirty="0" smtClean="0"/>
              <a:t>(64 +) ليست منتجة  نسبة عالية من الاناث والارامل  .</a:t>
            </a:r>
            <a:endParaRPr lang="ar-IQ" b="1" dirty="0"/>
          </a:p>
        </p:txBody>
      </p:sp>
    </p:spTree>
    <p:extLst>
      <p:ext uri="{BB962C8B-B14F-4D97-AF65-F5344CB8AC3E}">
        <p14:creationId xmlns:p14="http://schemas.microsoft.com/office/powerpoint/2010/main" val="190870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التخطيط لمن ؟</a:t>
            </a:r>
            <a:endParaRPr lang="ar-IQ" b="1" dirty="0"/>
          </a:p>
        </p:txBody>
      </p:sp>
      <p:sp>
        <p:nvSpPr>
          <p:cNvPr id="3" name="Content Placeholder 2"/>
          <p:cNvSpPr>
            <a:spLocks noGrp="1"/>
          </p:cNvSpPr>
          <p:nvPr>
            <p:ph idx="1"/>
          </p:nvPr>
        </p:nvSpPr>
        <p:spPr/>
        <p:txBody>
          <a:bodyPr/>
          <a:lstStyle/>
          <a:p>
            <a:pPr algn="ctr"/>
            <a:r>
              <a:rPr lang="ar-IQ" b="1" dirty="0" smtClean="0"/>
              <a:t>التصميم العمراني لمن ؟</a:t>
            </a:r>
          </a:p>
          <a:p>
            <a:pPr algn="ctr"/>
            <a:r>
              <a:rPr lang="ar-IQ" b="1" dirty="0" smtClean="0"/>
              <a:t>التخطيط الاقتصادي لمن ؟</a:t>
            </a:r>
          </a:p>
          <a:p>
            <a:pPr algn="ctr"/>
            <a:r>
              <a:rPr lang="ar-IQ" b="1" dirty="0" smtClean="0"/>
              <a:t>تخطيط الخدمات وادامتها لمن ؟</a:t>
            </a:r>
          </a:p>
          <a:p>
            <a:pPr algn="ctr"/>
            <a:r>
              <a:rPr lang="ar-IQ" b="1" dirty="0"/>
              <a:t> </a:t>
            </a:r>
            <a:r>
              <a:rPr lang="ar-IQ" b="1" dirty="0" smtClean="0"/>
              <a:t>التخطيط الاجتماعي لمن ؟ </a:t>
            </a:r>
          </a:p>
          <a:p>
            <a:pPr algn="ctr"/>
            <a:r>
              <a:rPr lang="ar-IQ" b="1" dirty="0" smtClean="0"/>
              <a:t>التخطيط التربوي لمن ؟</a:t>
            </a:r>
          </a:p>
          <a:p>
            <a:pPr algn="ctr"/>
            <a:r>
              <a:rPr lang="ar-IQ" b="1" dirty="0" smtClean="0"/>
              <a:t>؟</a:t>
            </a:r>
          </a:p>
          <a:p>
            <a:pPr algn="ctr"/>
            <a:r>
              <a:rPr lang="ar-IQ" b="1" dirty="0"/>
              <a:t>؟</a:t>
            </a:r>
          </a:p>
          <a:p>
            <a:pPr algn="ctr"/>
            <a:endParaRPr lang="ar-IQ" b="1" dirty="0"/>
          </a:p>
        </p:txBody>
      </p:sp>
    </p:spTree>
    <p:extLst>
      <p:ext uri="{BB962C8B-B14F-4D97-AF65-F5344CB8AC3E}">
        <p14:creationId xmlns:p14="http://schemas.microsoft.com/office/powerpoint/2010/main" val="23147641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نسبة الاعالة</a:t>
            </a:r>
            <a:endParaRPr lang="ar-IQ" b="1" dirty="0"/>
          </a:p>
        </p:txBody>
      </p:sp>
      <p:sp>
        <p:nvSpPr>
          <p:cNvPr id="3" name="Content Placeholder 2"/>
          <p:cNvSpPr>
            <a:spLocks noGrp="1"/>
          </p:cNvSpPr>
          <p:nvPr>
            <p:ph idx="1"/>
          </p:nvPr>
        </p:nvSpPr>
        <p:spPr>
          <a:xfrm>
            <a:off x="179512" y="1600200"/>
            <a:ext cx="8712968" cy="4525963"/>
          </a:xfrm>
        </p:spPr>
        <p:txBody>
          <a:bodyPr>
            <a:normAutofit/>
          </a:bodyPr>
          <a:lstStyle/>
          <a:p>
            <a:r>
              <a:rPr lang="ar-IQ" b="1" dirty="0" smtClean="0"/>
              <a:t>ترتبط بالتركيب العمري للسكان ، كل فرد في المجتمع هو مستهلك اما المنتجون فهم بعض الافراد فقط .</a:t>
            </a:r>
          </a:p>
          <a:p>
            <a:r>
              <a:rPr lang="ar-IQ" b="1" dirty="0" smtClean="0"/>
              <a:t>حيثما  تزيد نسبة المنتجين للسلع والخدمات حينها تتحسن الحالة الاقتصادية  للمجتمع .</a:t>
            </a:r>
          </a:p>
          <a:p>
            <a:r>
              <a:rPr lang="ar-IQ" b="1" dirty="0" smtClean="0"/>
              <a:t>(عدد السكان اقل من 15 سنة \ عدد السكان 15-59) * 100 </a:t>
            </a:r>
          </a:p>
          <a:p>
            <a:r>
              <a:rPr lang="ar-IQ" b="1" dirty="0" smtClean="0"/>
              <a:t>(عدد السكان سن 60 فاكثر \ عدد السكان 15-59) * 100 </a:t>
            </a:r>
          </a:p>
          <a:p>
            <a:r>
              <a:rPr lang="ar-IQ" b="1" dirty="0" smtClean="0"/>
              <a:t>مجموع النسبتين = نسبة الاعالة الكلية </a:t>
            </a:r>
            <a:endParaRPr lang="ar-IQ" b="1" dirty="0"/>
          </a:p>
        </p:txBody>
      </p:sp>
    </p:spTree>
    <p:extLst>
      <p:ext uri="{BB962C8B-B14F-4D97-AF65-F5344CB8AC3E}">
        <p14:creationId xmlns:p14="http://schemas.microsoft.com/office/powerpoint/2010/main" val="486323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b="1" dirty="0" smtClean="0"/>
              <a:t>نسبة الاعالة الحقيقفية = (عدد السكان غير العاملين \ جملة عدد السكان العاملين) * 100 </a:t>
            </a:r>
            <a:endParaRPr lang="ar-IQ" b="1" dirty="0"/>
          </a:p>
        </p:txBody>
      </p:sp>
    </p:spTree>
    <p:extLst>
      <p:ext uri="{BB962C8B-B14F-4D97-AF65-F5344CB8AC3E}">
        <p14:creationId xmlns:p14="http://schemas.microsoft.com/office/powerpoint/2010/main" val="726896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التركيب النوعي للسكان</a:t>
            </a:r>
            <a:endParaRPr lang="ar-IQ" b="1" dirty="0"/>
          </a:p>
        </p:txBody>
      </p:sp>
      <p:sp>
        <p:nvSpPr>
          <p:cNvPr id="3" name="Content Placeholder 2"/>
          <p:cNvSpPr>
            <a:spLocks noGrp="1"/>
          </p:cNvSpPr>
          <p:nvPr>
            <p:ph idx="1"/>
          </p:nvPr>
        </p:nvSpPr>
        <p:spPr/>
        <p:txBody>
          <a:bodyPr/>
          <a:lstStyle/>
          <a:p>
            <a:r>
              <a:rPr lang="ar-IQ" b="1" dirty="0" smtClean="0"/>
              <a:t>نسبة النوع = (عدد الذكور \ عدد الاناث) * 100 </a:t>
            </a:r>
          </a:p>
          <a:p>
            <a:r>
              <a:rPr lang="ar-IQ" b="1" dirty="0" smtClean="0"/>
              <a:t>أي عدد الذكور لكل مائة من الاناث </a:t>
            </a:r>
          </a:p>
          <a:p>
            <a:r>
              <a:rPr lang="ar-IQ" b="1" dirty="0" smtClean="0"/>
              <a:t>تتراوح بين 104 – 106 </a:t>
            </a:r>
          </a:p>
          <a:p>
            <a:pPr algn="ctr"/>
            <a:r>
              <a:rPr lang="ar-IQ" b="1" dirty="0" smtClean="0"/>
              <a:t>تتاثر نسبة النوع ب :</a:t>
            </a:r>
          </a:p>
          <a:p>
            <a:pPr lvl="1"/>
            <a:r>
              <a:rPr lang="ar-IQ" b="1" dirty="0" smtClean="0"/>
              <a:t>الهجرة</a:t>
            </a:r>
          </a:p>
          <a:p>
            <a:pPr lvl="1"/>
            <a:r>
              <a:rPr lang="ar-IQ" b="1" dirty="0" smtClean="0"/>
              <a:t>تباين معدل الوفيات في الاعمار المختلفة</a:t>
            </a:r>
          </a:p>
          <a:p>
            <a:pPr lvl="1"/>
            <a:r>
              <a:rPr lang="ar-IQ" b="1" dirty="0" smtClean="0"/>
              <a:t>عدم تسجيل الابناء</a:t>
            </a:r>
          </a:p>
          <a:p>
            <a:pPr lvl="1"/>
            <a:r>
              <a:rPr lang="ar-IQ" b="1" dirty="0" smtClean="0"/>
              <a:t>الحروب</a:t>
            </a:r>
            <a:endParaRPr lang="ar-IQ" b="1" dirty="0"/>
          </a:p>
        </p:txBody>
      </p:sp>
    </p:spTree>
    <p:extLst>
      <p:ext uri="{BB962C8B-B14F-4D97-AF65-F5344CB8AC3E}">
        <p14:creationId xmlns:p14="http://schemas.microsoft.com/office/powerpoint/2010/main" val="2976975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الهرم السكاني</a:t>
            </a:r>
            <a:endParaRPr lang="ar-IQ" b="1" dirty="0"/>
          </a:p>
        </p:txBody>
      </p:sp>
      <p:sp>
        <p:nvSpPr>
          <p:cNvPr id="3" name="Content Placeholder 2"/>
          <p:cNvSpPr>
            <a:spLocks noGrp="1"/>
          </p:cNvSpPr>
          <p:nvPr>
            <p:ph idx="1"/>
          </p:nvPr>
        </p:nvSpPr>
        <p:spPr/>
        <p:txBody>
          <a:bodyPr/>
          <a:lstStyle/>
          <a:p>
            <a:pPr algn="ctr"/>
            <a:r>
              <a:rPr lang="ar-IQ" b="1" dirty="0" smtClean="0"/>
              <a:t>ما هو الهرم السكاني ؟</a:t>
            </a:r>
          </a:p>
          <a:p>
            <a:pPr algn="ctr"/>
            <a:r>
              <a:rPr lang="ar-IQ" b="1" dirty="0" smtClean="0"/>
              <a:t>ما اهميته ؟</a:t>
            </a:r>
          </a:p>
          <a:p>
            <a:pPr algn="ctr"/>
            <a:r>
              <a:rPr lang="ar-IQ" b="1" dirty="0" smtClean="0"/>
              <a:t>على ماذا يدل شكل الهرم السكاني ؟ </a:t>
            </a:r>
          </a:p>
          <a:p>
            <a:pPr algn="ctr"/>
            <a:r>
              <a:rPr lang="ar-IQ" b="1" dirty="0" smtClean="0"/>
              <a:t>كيف يرسم مخطط الهرم السكاني ؟</a:t>
            </a:r>
            <a:endParaRPr lang="ar-IQ" b="1" dirty="0"/>
          </a:p>
        </p:txBody>
      </p:sp>
    </p:spTree>
    <p:extLst>
      <p:ext uri="{BB962C8B-B14F-4D97-AF65-F5344CB8AC3E}">
        <p14:creationId xmlns:p14="http://schemas.microsoft.com/office/powerpoint/2010/main" val="2721933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الهرم السكاني</a:t>
            </a:r>
            <a:endParaRPr lang="ar-IQ" b="1" dirty="0"/>
          </a:p>
        </p:txBody>
      </p:sp>
      <p:sp>
        <p:nvSpPr>
          <p:cNvPr id="3" name="Content Placeholder 2"/>
          <p:cNvSpPr>
            <a:spLocks noGrp="1"/>
          </p:cNvSpPr>
          <p:nvPr>
            <p:ph idx="1"/>
          </p:nvPr>
        </p:nvSpPr>
        <p:spPr/>
        <p:txBody>
          <a:bodyPr/>
          <a:lstStyle/>
          <a:p>
            <a:r>
              <a:rPr lang="ar-IQ" b="1" dirty="0" smtClean="0"/>
              <a:t>ترسم الفئات العمرية النوعية رسما بيانيا ، لتشكل هرما قاعدته العريضة اصغر الاعمار ، وتميل الجوانب بالتدرج صوب الراس ممثلة النقص الناتج عن الوفيات في كل مجموعة عمرية الواحدة تلو الاخرى . </a:t>
            </a:r>
          </a:p>
          <a:p>
            <a:r>
              <a:rPr lang="ar-IQ" b="1" dirty="0" smtClean="0"/>
              <a:t>تعتمد الاعداد في الرسم او النسب المئوية . </a:t>
            </a:r>
          </a:p>
          <a:p>
            <a:r>
              <a:rPr lang="ar-IQ" b="1" dirty="0" smtClean="0"/>
              <a:t>السكان في تغير مستمر وتتغير نسب الفئات العمرية والنوعية بفعل عوامل الوفيات والانجاب والهجرة . </a:t>
            </a:r>
            <a:endParaRPr lang="ar-IQ" b="1" dirty="0"/>
          </a:p>
        </p:txBody>
      </p:sp>
    </p:spTree>
    <p:extLst>
      <p:ext uri="{BB962C8B-B14F-4D97-AF65-F5344CB8AC3E}">
        <p14:creationId xmlns:p14="http://schemas.microsoft.com/office/powerpoint/2010/main" val="1019562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تصنيف الاهرام السكانية</a:t>
            </a:r>
            <a:endParaRPr lang="ar-IQ" b="1" dirty="0"/>
          </a:p>
        </p:txBody>
      </p:sp>
      <p:sp>
        <p:nvSpPr>
          <p:cNvPr id="3" name="Content Placeholder 2"/>
          <p:cNvSpPr>
            <a:spLocks noGrp="1"/>
          </p:cNvSpPr>
          <p:nvPr>
            <p:ph idx="1"/>
          </p:nvPr>
        </p:nvSpPr>
        <p:spPr/>
        <p:txBody>
          <a:bodyPr/>
          <a:lstStyle/>
          <a:p>
            <a:r>
              <a:rPr lang="ar-IQ" b="1" u="sng" dirty="0" smtClean="0"/>
              <a:t>ذو القاعدة العريضة </a:t>
            </a:r>
            <a:r>
              <a:rPr lang="ar-IQ" b="1" dirty="0" smtClean="0"/>
              <a:t>والجوانب المنحدرة برفق نحو القمة حيث نمو السكان بمعدل كبير نتيجة انخفاض وفيات الاطفال ولم تنخفض معدلات الولادات . </a:t>
            </a:r>
            <a:br>
              <a:rPr lang="ar-IQ" b="1" dirty="0" smtClean="0"/>
            </a:br>
            <a:r>
              <a:rPr lang="ar-IQ" b="1" dirty="0" smtClean="0"/>
              <a:t> مجتمع شاب ، يتزايد  عدد السكان ومما يؤدي الى انخفاض المستوى الاقتصادي والاجتماعي . </a:t>
            </a:r>
            <a:endParaRPr lang="ar-IQ" b="1" dirty="0"/>
          </a:p>
        </p:txBody>
      </p:sp>
    </p:spTree>
    <p:extLst>
      <p:ext uri="{BB962C8B-B14F-4D97-AF65-F5344CB8AC3E}">
        <p14:creationId xmlns:p14="http://schemas.microsoft.com/office/powerpoint/2010/main" val="4166584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b="1" dirty="0" smtClean="0"/>
              <a:t>هرم ذو قاعدة عريضة </a:t>
            </a:r>
            <a:r>
              <a:rPr lang="ar-IQ" b="1" u="sng" dirty="0" smtClean="0"/>
              <a:t>وقمة محدبة </a:t>
            </a:r>
            <a:r>
              <a:rPr lang="ar-IQ" b="1" dirty="0" smtClean="0"/>
              <a:t>، يشبه خلية النحل ، انخفاض معدلات المواليد وانخفاض معدلات الوفيات ، مجتمع مسن  . </a:t>
            </a:r>
          </a:p>
          <a:p>
            <a:r>
              <a:rPr lang="ar-IQ" b="1" dirty="0" smtClean="0"/>
              <a:t>هرم ذو قاعدة متوسطة </a:t>
            </a:r>
            <a:r>
              <a:rPr lang="ar-IQ" b="1" u="sng" dirty="0" smtClean="0"/>
              <a:t>وشبيه بالجرس </a:t>
            </a:r>
            <a:r>
              <a:rPr lang="ar-IQ" b="1" dirty="0" smtClean="0"/>
              <a:t>، تحكم في معدل الولادات مع تدفق المهاجرين في الاعمار الوسطى . </a:t>
            </a:r>
            <a:endParaRPr lang="ar-IQ" b="1" dirty="0"/>
          </a:p>
        </p:txBody>
      </p:sp>
    </p:spTree>
    <p:extLst>
      <p:ext uri="{BB962C8B-B14F-4D97-AF65-F5344CB8AC3E}">
        <p14:creationId xmlns:p14="http://schemas.microsoft.com/office/powerpoint/2010/main" val="2361994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5018"/>
            <a:ext cx="8640959" cy="6224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4531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2700"/>
            <a:ext cx="8064895" cy="6772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1959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27677550"/>
              </p:ext>
            </p:extLst>
          </p:nvPr>
        </p:nvGraphicFramePr>
        <p:xfrm>
          <a:off x="3779912" y="404664"/>
          <a:ext cx="4608513" cy="6430662"/>
        </p:xfrm>
        <a:graphic>
          <a:graphicData uri="http://schemas.openxmlformats.org/drawingml/2006/table">
            <a:tbl>
              <a:tblPr rtl="1" firstRow="1" firstCol="1" bandRow="1">
                <a:tableStyleId>{5C22544A-7EE6-4342-B048-85BDC9FD1C3A}</a:tableStyleId>
              </a:tblPr>
              <a:tblGrid>
                <a:gridCol w="1536171"/>
                <a:gridCol w="1536171"/>
                <a:gridCol w="1536171"/>
              </a:tblGrid>
              <a:tr h="364276">
                <a:tc rowSpan="2">
                  <a:txBody>
                    <a:bodyPr/>
                    <a:lstStyle/>
                    <a:p>
                      <a:pPr algn="ctr" rtl="0">
                        <a:lnSpc>
                          <a:spcPct val="115000"/>
                        </a:lnSpc>
                        <a:spcAft>
                          <a:spcPts val="0"/>
                        </a:spcAft>
                      </a:pPr>
                      <a:r>
                        <a:rPr lang="en-US" sz="1800" b="1" dirty="0">
                          <a:effectLst/>
                        </a:rPr>
                        <a:t> </a:t>
                      </a:r>
                      <a:endParaRPr lang="en-US" sz="1800" b="1" dirty="0">
                        <a:effectLst/>
                        <a:latin typeface="Calibri"/>
                        <a:ea typeface="Calibri"/>
                        <a:cs typeface="Arial"/>
                      </a:endParaRPr>
                    </a:p>
                  </a:txBody>
                  <a:tcPr marL="68580" marR="68580" marT="0" marB="0" anchor="ctr"/>
                </a:tc>
                <a:tc>
                  <a:txBody>
                    <a:bodyPr/>
                    <a:lstStyle/>
                    <a:p>
                      <a:pPr algn="r" rtl="1">
                        <a:lnSpc>
                          <a:spcPct val="115000"/>
                        </a:lnSpc>
                        <a:spcAft>
                          <a:spcPts val="0"/>
                        </a:spcAft>
                      </a:pPr>
                      <a:r>
                        <a:rPr lang="ar-SA" sz="1800" b="1">
                          <a:effectLst/>
                        </a:rPr>
                        <a:t>الذكور</a:t>
                      </a:r>
                      <a:endParaRPr lang="en-US" sz="1800" b="1">
                        <a:effectLst/>
                        <a:latin typeface="Calibri"/>
                        <a:ea typeface="Calibri"/>
                        <a:cs typeface="Arial"/>
                      </a:endParaRPr>
                    </a:p>
                  </a:txBody>
                  <a:tcPr marL="68580" marR="68580" marT="0" marB="0" anchor="ctr"/>
                </a:tc>
                <a:tc>
                  <a:txBody>
                    <a:bodyPr/>
                    <a:lstStyle/>
                    <a:p>
                      <a:pPr algn="r" rtl="1">
                        <a:lnSpc>
                          <a:spcPct val="115000"/>
                        </a:lnSpc>
                        <a:spcAft>
                          <a:spcPts val="0"/>
                        </a:spcAft>
                      </a:pPr>
                      <a:r>
                        <a:rPr lang="ar-SA" sz="1800" b="1">
                          <a:effectLst/>
                        </a:rPr>
                        <a:t>الإناث</a:t>
                      </a:r>
                      <a:endParaRPr lang="en-US" sz="1800" b="1">
                        <a:effectLst/>
                        <a:latin typeface="Calibri"/>
                        <a:ea typeface="Calibri"/>
                        <a:cs typeface="Arial"/>
                      </a:endParaRPr>
                    </a:p>
                  </a:txBody>
                  <a:tcPr marL="68580" marR="68580" marT="0" marB="0" anchor="ctr"/>
                </a:tc>
              </a:tr>
              <a:tr h="364276">
                <a:tc vMerge="1">
                  <a:txBody>
                    <a:bodyPr/>
                    <a:lstStyle/>
                    <a:p>
                      <a:pPr rtl="1"/>
                      <a:endParaRPr lang="ar-IQ"/>
                    </a:p>
                  </a:txBody>
                  <a:tcPr/>
                </a:tc>
                <a:tc>
                  <a:txBody>
                    <a:bodyPr/>
                    <a:lstStyle/>
                    <a:p>
                      <a:pPr algn="ctr" rtl="0">
                        <a:lnSpc>
                          <a:spcPct val="115000"/>
                        </a:lnSpc>
                        <a:spcAft>
                          <a:spcPts val="0"/>
                        </a:spcAft>
                      </a:pPr>
                      <a:r>
                        <a:rPr lang="en-US" sz="1800" b="1">
                          <a:effectLst/>
                        </a:rPr>
                        <a:t>2004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2004</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0 - 4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1430</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5 - 9 </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1560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1480</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10 - 14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1510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1350</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15 - 19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1260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1210</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20 - 24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965</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925</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25 - 29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729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741</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30 - 34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487</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479</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35 - 39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430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477</a:t>
                      </a:r>
                      <a:endParaRPr lang="en-US" sz="1800" b="1">
                        <a:effectLst/>
                        <a:latin typeface="Calibri"/>
                        <a:ea typeface="Calibri"/>
                        <a:cs typeface="Arial"/>
                      </a:endParaRPr>
                    </a:p>
                  </a:txBody>
                  <a:tcPr marL="68580" marR="68580" marT="0" marB="0" anchor="ctr"/>
                </a:tc>
              </a:tr>
              <a:tr h="339154">
                <a:tc>
                  <a:txBody>
                    <a:bodyPr/>
                    <a:lstStyle/>
                    <a:p>
                      <a:pPr algn="ctr" rtl="1">
                        <a:lnSpc>
                          <a:spcPct val="115000"/>
                        </a:lnSpc>
                        <a:spcAft>
                          <a:spcPts val="0"/>
                        </a:spcAft>
                      </a:pPr>
                      <a:r>
                        <a:rPr lang="ar-SA" sz="1800" b="1">
                          <a:effectLst/>
                        </a:rPr>
                        <a:t>40 - 44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354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373</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45 - 49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283</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301</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50 - 54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254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244</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55 - 59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137</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60 - 64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170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154</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65 - 69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96</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86</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70 - 74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114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104</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75 - 79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43</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80 - 84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51</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48</a:t>
                      </a:r>
                      <a:endParaRPr lang="en-US" sz="1800" b="1">
                        <a:effectLst/>
                        <a:latin typeface="Calibri"/>
                        <a:ea typeface="Calibri"/>
                        <a:cs typeface="Arial"/>
                      </a:endParaRPr>
                    </a:p>
                  </a:txBody>
                  <a:tcPr marL="68580" marR="68580" marT="0" marB="0" anchor="ctr"/>
                </a:tc>
              </a:tr>
              <a:tr h="301469">
                <a:tc>
                  <a:txBody>
                    <a:bodyPr/>
                    <a:lstStyle/>
                    <a:p>
                      <a:pPr algn="ctr" rtl="1">
                        <a:lnSpc>
                          <a:spcPct val="115000"/>
                        </a:lnSpc>
                        <a:spcAft>
                          <a:spcPts val="0"/>
                        </a:spcAft>
                      </a:pPr>
                      <a:r>
                        <a:rPr lang="ar-SA" sz="1800" b="1">
                          <a:effectLst/>
                        </a:rPr>
                        <a:t>85 +</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42</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dirty="0">
                          <a:effectLst/>
                        </a:rPr>
                        <a:t>36</a:t>
                      </a:r>
                      <a:endParaRPr lang="en-US" sz="1800" b="1" dirty="0">
                        <a:effectLst/>
                        <a:latin typeface="Calibri"/>
                        <a:ea typeface="Calibri"/>
                        <a:cs typeface="Arial"/>
                      </a:endParaRPr>
                    </a:p>
                  </a:txBody>
                  <a:tcPr marL="68580" marR="68580" marT="0" marB="0" anchor="ctr"/>
                </a:tc>
              </a:tr>
            </a:tbl>
          </a:graphicData>
        </a:graphic>
      </p:graphicFrame>
      <p:sp>
        <p:nvSpPr>
          <p:cNvPr id="5" name="TextBox 4"/>
          <p:cNvSpPr txBox="1"/>
          <p:nvPr/>
        </p:nvSpPr>
        <p:spPr>
          <a:xfrm>
            <a:off x="539552" y="2060848"/>
            <a:ext cx="2376264" cy="1077218"/>
          </a:xfrm>
          <a:prstGeom prst="rect">
            <a:avLst/>
          </a:prstGeom>
          <a:noFill/>
        </p:spPr>
        <p:txBody>
          <a:bodyPr wrap="square" rtlCol="1">
            <a:spAutoFit/>
          </a:bodyPr>
          <a:lstStyle/>
          <a:p>
            <a:r>
              <a:rPr lang="ar-IQ" sz="3200" b="1" dirty="0" smtClean="0"/>
              <a:t>بيانات هرم سكاني بسيط</a:t>
            </a:r>
            <a:endParaRPr lang="ar-IQ" sz="3200" b="1" dirty="0"/>
          </a:p>
        </p:txBody>
      </p:sp>
    </p:spTree>
    <p:extLst>
      <p:ext uri="{BB962C8B-B14F-4D97-AF65-F5344CB8AC3E}">
        <p14:creationId xmlns:p14="http://schemas.microsoft.com/office/powerpoint/2010/main" val="675196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ديموغرافيا ام السكان ؟ </a:t>
            </a:r>
            <a:endParaRPr lang="ar-IQ" b="1" dirty="0"/>
          </a:p>
        </p:txBody>
      </p:sp>
      <p:sp>
        <p:nvSpPr>
          <p:cNvPr id="3" name="Content Placeholder 2"/>
          <p:cNvSpPr>
            <a:spLocks noGrp="1"/>
          </p:cNvSpPr>
          <p:nvPr>
            <p:ph idx="1"/>
          </p:nvPr>
        </p:nvSpPr>
        <p:spPr>
          <a:xfrm>
            <a:off x="107504" y="1340768"/>
            <a:ext cx="8579296" cy="5256584"/>
          </a:xfrm>
        </p:spPr>
        <p:txBody>
          <a:bodyPr>
            <a:normAutofit fontScale="92500" lnSpcReduction="10000"/>
          </a:bodyPr>
          <a:lstStyle/>
          <a:p>
            <a:r>
              <a:rPr lang="ar-IQ" b="1" dirty="0"/>
              <a:t>علم السكان[1] أو الدراسات السكانية أو الديمغرافيا هو فرع من علم الاجتماع والجغرافيا البشرية، يقوم على دراسة علمية لخصائص السكان المتمثلة في الحجم والتوزيع والكثافة والتركيب والأعراق ومكونات النمو (الإنجاب والوفيات والهجرة) - ونسب الأمراض، والحالات الاقتصادية والاجتماعية، ونسب الأعمار والجنس، ومستوى الدخل، وغير ذلك في إحدى المناطق. </a:t>
            </a:r>
            <a:endParaRPr lang="ar-IQ" b="1" dirty="0" smtClean="0"/>
          </a:p>
          <a:p>
            <a:r>
              <a:rPr lang="ar-IQ" b="1" dirty="0" smtClean="0"/>
              <a:t>تهدف </a:t>
            </a:r>
            <a:r>
              <a:rPr lang="ar-IQ" b="1" dirty="0"/>
              <a:t>الدراسات السكانية لمعرفة سبب امتلاك العائلات لعدد أطفالها، والأسباب المؤثرة على زيادة نسب الوفيات، وأسباب الهجرة والتوزع الجغرافي</a:t>
            </a:r>
            <a:r>
              <a:rPr lang="ar-IQ" b="1" dirty="0" smtClean="0"/>
              <a:t>.</a:t>
            </a:r>
          </a:p>
          <a:p>
            <a:r>
              <a:rPr lang="ar-IQ" b="1" dirty="0" smtClean="0"/>
              <a:t> </a:t>
            </a:r>
            <a:r>
              <a:rPr lang="ar-IQ" b="1" dirty="0"/>
              <a:t>وتلك المعرفة ضرورية لتحديد الاحتياجات البشرية الحالية والمستقبلية.</a:t>
            </a:r>
          </a:p>
          <a:p>
            <a:pPr marL="0" indent="0">
              <a:buNone/>
            </a:pPr>
            <a:endParaRPr lang="ar-IQ" b="1" dirty="0"/>
          </a:p>
        </p:txBody>
      </p:sp>
    </p:spTree>
    <p:extLst>
      <p:ext uri="{BB962C8B-B14F-4D97-AF65-F5344CB8AC3E}">
        <p14:creationId xmlns:p14="http://schemas.microsoft.com/office/powerpoint/2010/main" val="32093075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59030723"/>
              </p:ext>
            </p:extLst>
          </p:nvPr>
        </p:nvGraphicFramePr>
        <p:xfrm>
          <a:off x="2915816" y="188640"/>
          <a:ext cx="6048673" cy="6552729"/>
        </p:xfrm>
        <a:graphic>
          <a:graphicData uri="http://schemas.openxmlformats.org/drawingml/2006/table">
            <a:tbl>
              <a:tblPr rtl="1" firstRow="1" firstCol="1" bandRow="1">
                <a:tableStyleId>{5C22544A-7EE6-4342-B048-85BDC9FD1C3A}</a:tableStyleId>
              </a:tblPr>
              <a:tblGrid>
                <a:gridCol w="1338954"/>
                <a:gridCol w="1179555"/>
                <a:gridCol w="1192307"/>
                <a:gridCol w="1192307"/>
                <a:gridCol w="1145550"/>
              </a:tblGrid>
              <a:tr h="385454">
                <a:tc rowSpan="2">
                  <a:txBody>
                    <a:bodyPr/>
                    <a:lstStyle/>
                    <a:p>
                      <a:pPr algn="ctr" rtl="0">
                        <a:lnSpc>
                          <a:spcPct val="115000"/>
                        </a:lnSpc>
                        <a:spcAft>
                          <a:spcPts val="0"/>
                        </a:spcAft>
                      </a:pPr>
                      <a:r>
                        <a:rPr lang="en-US" sz="1800" b="1" dirty="0">
                          <a:effectLst/>
                        </a:rPr>
                        <a:t> </a:t>
                      </a:r>
                      <a:endParaRPr lang="en-US" sz="1800" b="1" dirty="0">
                        <a:effectLst/>
                        <a:latin typeface="Calibri"/>
                        <a:ea typeface="Calibri"/>
                        <a:cs typeface="Arial"/>
                      </a:endParaRPr>
                    </a:p>
                  </a:txBody>
                  <a:tcPr marL="68580" marR="68580" marT="0" marB="0" anchor="ctr"/>
                </a:tc>
                <a:tc gridSpan="2">
                  <a:txBody>
                    <a:bodyPr/>
                    <a:lstStyle/>
                    <a:p>
                      <a:pPr algn="ctr" rtl="1">
                        <a:lnSpc>
                          <a:spcPct val="115000"/>
                        </a:lnSpc>
                        <a:spcAft>
                          <a:spcPts val="0"/>
                        </a:spcAft>
                      </a:pPr>
                      <a:r>
                        <a:rPr lang="ar-SA" sz="1800" b="1">
                          <a:effectLst/>
                        </a:rPr>
                        <a:t>الذكور</a:t>
                      </a:r>
                      <a:endParaRPr lang="en-US" sz="1800" b="1">
                        <a:effectLst/>
                        <a:latin typeface="Calibri"/>
                        <a:ea typeface="Calibri"/>
                        <a:cs typeface="Arial"/>
                      </a:endParaRPr>
                    </a:p>
                  </a:txBody>
                  <a:tcPr marL="68580" marR="68580" marT="0" marB="0" anchor="ctr"/>
                </a:tc>
                <a:tc hMerge="1">
                  <a:txBody>
                    <a:bodyPr/>
                    <a:lstStyle/>
                    <a:p>
                      <a:pPr rtl="1"/>
                      <a:endParaRPr lang="ar-IQ"/>
                    </a:p>
                  </a:txBody>
                  <a:tcPr/>
                </a:tc>
                <a:tc gridSpan="2">
                  <a:txBody>
                    <a:bodyPr/>
                    <a:lstStyle/>
                    <a:p>
                      <a:pPr algn="ctr" rtl="1">
                        <a:lnSpc>
                          <a:spcPct val="115000"/>
                        </a:lnSpc>
                        <a:spcAft>
                          <a:spcPts val="0"/>
                        </a:spcAft>
                      </a:pPr>
                      <a:r>
                        <a:rPr lang="ar-SA" sz="1800" b="1">
                          <a:effectLst/>
                        </a:rPr>
                        <a:t>الإناث</a:t>
                      </a:r>
                      <a:endParaRPr lang="en-US" sz="1800" b="1">
                        <a:effectLst/>
                        <a:latin typeface="Calibri"/>
                        <a:ea typeface="Calibri"/>
                        <a:cs typeface="Arial"/>
                      </a:endParaRPr>
                    </a:p>
                  </a:txBody>
                  <a:tcPr marL="68580" marR="68580" marT="0" marB="0" anchor="ctr"/>
                </a:tc>
                <a:tc hMerge="1">
                  <a:txBody>
                    <a:bodyPr/>
                    <a:lstStyle/>
                    <a:p>
                      <a:pPr rtl="1"/>
                      <a:endParaRPr lang="ar-IQ"/>
                    </a:p>
                  </a:txBody>
                  <a:tcPr/>
                </a:tc>
              </a:tr>
              <a:tr h="385454">
                <a:tc vMerge="1">
                  <a:txBody>
                    <a:bodyPr/>
                    <a:lstStyle/>
                    <a:p>
                      <a:pPr rtl="1"/>
                      <a:endParaRPr lang="ar-IQ"/>
                    </a:p>
                  </a:txBody>
                  <a:tcPr/>
                </a:tc>
                <a:tc>
                  <a:txBody>
                    <a:bodyPr/>
                    <a:lstStyle/>
                    <a:p>
                      <a:pPr algn="ctr" rtl="0">
                        <a:lnSpc>
                          <a:spcPct val="115000"/>
                        </a:lnSpc>
                        <a:spcAft>
                          <a:spcPts val="0"/>
                        </a:spcAft>
                      </a:pPr>
                      <a:r>
                        <a:rPr lang="en-US" sz="1800" b="1">
                          <a:effectLst/>
                        </a:rPr>
                        <a:t>2004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2010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2004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2010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0 - 4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3500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1430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3600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5 - 9 </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1560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3550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1480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4000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10 - 14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1510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3500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1350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4000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15 - 19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1260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2000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1210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1800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20 - 24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965</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1850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925</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1800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25 - 29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729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1450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741</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1300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30 - 34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487</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1300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479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1150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35 - 39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430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800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477</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650</a:t>
                      </a:r>
                      <a:endParaRPr lang="en-US" sz="1800" b="1">
                        <a:effectLst/>
                        <a:latin typeface="Calibri"/>
                        <a:ea typeface="Calibri"/>
                        <a:cs typeface="Arial"/>
                      </a:endParaRPr>
                    </a:p>
                  </a:txBody>
                  <a:tcPr marL="68580" marR="68580" marT="0" marB="0" anchor="ctr"/>
                </a:tc>
              </a:tr>
              <a:tr h="358872">
                <a:tc>
                  <a:txBody>
                    <a:bodyPr/>
                    <a:lstStyle/>
                    <a:p>
                      <a:pPr algn="ctr" rtl="1">
                        <a:lnSpc>
                          <a:spcPct val="115000"/>
                        </a:lnSpc>
                        <a:spcAft>
                          <a:spcPts val="0"/>
                        </a:spcAft>
                      </a:pPr>
                      <a:r>
                        <a:rPr lang="ar-SA" sz="1800" b="1">
                          <a:effectLst/>
                        </a:rPr>
                        <a:t>40 - 44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354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800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373</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600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45 - 49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283</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301</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550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50 - 54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254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244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350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55 - 59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137</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400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60 - 64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170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159</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65 - 69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96</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86</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155</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70 - 74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114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104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230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75 - 79</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50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100</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43</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70</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80 - 84</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51</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95</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48</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85</a:t>
                      </a:r>
                      <a:endParaRPr lang="en-US" sz="1800" b="1">
                        <a:effectLst/>
                        <a:latin typeface="Calibri"/>
                        <a:ea typeface="Calibri"/>
                        <a:cs typeface="Arial"/>
                      </a:endParaRPr>
                    </a:p>
                  </a:txBody>
                  <a:tcPr marL="68580" marR="68580" marT="0" marB="0" anchor="ctr"/>
                </a:tc>
              </a:tr>
              <a:tr h="318997">
                <a:tc>
                  <a:txBody>
                    <a:bodyPr/>
                    <a:lstStyle/>
                    <a:p>
                      <a:pPr algn="ctr" rtl="1">
                        <a:lnSpc>
                          <a:spcPct val="115000"/>
                        </a:lnSpc>
                        <a:spcAft>
                          <a:spcPts val="0"/>
                        </a:spcAft>
                      </a:pPr>
                      <a:r>
                        <a:rPr lang="ar-SA" sz="1800" b="1">
                          <a:effectLst/>
                        </a:rPr>
                        <a:t>85 +</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42</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85</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a:effectLst/>
                        </a:rPr>
                        <a:t>36</a:t>
                      </a:r>
                      <a:endParaRPr lang="en-US" sz="18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800" b="1" dirty="0">
                          <a:effectLst/>
                        </a:rPr>
                        <a:t>75</a:t>
                      </a:r>
                      <a:endParaRPr lang="en-US" sz="1800" b="1" dirty="0">
                        <a:effectLst/>
                        <a:latin typeface="Calibri"/>
                        <a:ea typeface="Calibri"/>
                        <a:cs typeface="Arial"/>
                      </a:endParaRPr>
                    </a:p>
                  </a:txBody>
                  <a:tcPr marL="68580" marR="68580" marT="0" marB="0" anchor="ctr"/>
                </a:tc>
              </a:tr>
            </a:tbl>
          </a:graphicData>
        </a:graphic>
      </p:graphicFrame>
      <p:sp>
        <p:nvSpPr>
          <p:cNvPr id="4" name="TextBox 3"/>
          <p:cNvSpPr txBox="1"/>
          <p:nvPr/>
        </p:nvSpPr>
        <p:spPr>
          <a:xfrm>
            <a:off x="683568" y="1988840"/>
            <a:ext cx="2088232" cy="1077218"/>
          </a:xfrm>
          <a:prstGeom prst="rect">
            <a:avLst/>
          </a:prstGeom>
          <a:noFill/>
        </p:spPr>
        <p:txBody>
          <a:bodyPr wrap="square" rtlCol="1">
            <a:spAutoFit/>
          </a:bodyPr>
          <a:lstStyle/>
          <a:p>
            <a:r>
              <a:rPr lang="ar-IQ" sz="3200" b="1" dirty="0" smtClean="0"/>
              <a:t>بيانات هرم سكاني مركب</a:t>
            </a:r>
            <a:endParaRPr lang="ar-IQ" sz="3200" b="1" dirty="0"/>
          </a:p>
        </p:txBody>
      </p:sp>
    </p:spTree>
    <p:extLst>
      <p:ext uri="{BB962C8B-B14F-4D97-AF65-F5344CB8AC3E}">
        <p14:creationId xmlns:p14="http://schemas.microsoft.com/office/powerpoint/2010/main" val="2945846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733304"/>
            <a:ext cx="8074445" cy="5504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2533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الكثافة السكانية</a:t>
            </a:r>
            <a:endParaRPr lang="ar-IQ"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28800"/>
            <a:ext cx="8280920" cy="424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9319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119" y="260648"/>
            <a:ext cx="8496943" cy="30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861048"/>
            <a:ext cx="8208912" cy="21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82532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8964488"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086876"/>
            <a:ext cx="8964488" cy="436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570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2" y="295424"/>
            <a:ext cx="9030432" cy="604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13307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6" y="1628800"/>
            <a:ext cx="8892480" cy="11137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01481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764704"/>
            <a:ext cx="7848872" cy="2554545"/>
          </a:xfrm>
          <a:prstGeom prst="rect">
            <a:avLst/>
          </a:prstGeom>
        </p:spPr>
        <p:txBody>
          <a:bodyPr wrap="square">
            <a:spAutoFit/>
          </a:bodyPr>
          <a:lstStyle/>
          <a:p>
            <a:r>
              <a:rPr lang="ar-IQ" sz="3200" b="1" dirty="0" smtClean="0"/>
              <a:t>يُعرف </a:t>
            </a:r>
            <a:r>
              <a:rPr lang="ar-IQ" sz="3200" b="1" dirty="0"/>
              <a:t>مصطلح الانفجار الديموغرافي أو الانفجار السكاني أو تضخم السكان بأنّه عبارة عن حدوث زيادة كبيرة في الكثافة السكانية بحيث تصل لمستوى يحدث فيه خلل في التوازن ما بين عدد السكان ومتطلباتهم وبين الموارد الاقتصادية والطبيعية المتوفرة، </a:t>
            </a:r>
          </a:p>
        </p:txBody>
      </p:sp>
    </p:spTree>
    <p:extLst>
      <p:ext uri="{BB962C8B-B14F-4D97-AF65-F5344CB8AC3E}">
        <p14:creationId xmlns:p14="http://schemas.microsoft.com/office/powerpoint/2010/main" val="39492895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2996952"/>
            <a:ext cx="7772400" cy="1362075"/>
          </a:xfrm>
        </p:spPr>
        <p:txBody>
          <a:bodyPr/>
          <a:lstStyle/>
          <a:p>
            <a:pPr algn="ctr"/>
            <a:r>
              <a:rPr lang="ar-IQ" dirty="0" smtClean="0"/>
              <a:t>تخطيط استعمالات الارض</a:t>
            </a:r>
            <a:endParaRPr lang="ar-IQ" dirty="0"/>
          </a:p>
        </p:txBody>
      </p:sp>
      <p:sp>
        <p:nvSpPr>
          <p:cNvPr id="4" name="Text Placeholder 3"/>
          <p:cNvSpPr>
            <a:spLocks noGrp="1"/>
          </p:cNvSpPr>
          <p:nvPr>
            <p:ph type="body" idx="1"/>
          </p:nvPr>
        </p:nvSpPr>
        <p:spPr>
          <a:xfrm>
            <a:off x="395536" y="1268760"/>
            <a:ext cx="7772400" cy="1500187"/>
          </a:xfrm>
        </p:spPr>
        <p:txBody>
          <a:bodyPr>
            <a:normAutofit/>
          </a:bodyPr>
          <a:lstStyle/>
          <a:p>
            <a:pPr algn="ctr"/>
            <a:r>
              <a:rPr lang="ar-IQ" sz="4400" b="1" dirty="0" smtClean="0"/>
              <a:t>المحاضرة  القادمة</a:t>
            </a:r>
            <a:endParaRPr lang="ar-IQ" sz="4400" b="1" dirty="0"/>
          </a:p>
        </p:txBody>
      </p:sp>
    </p:spTree>
    <p:extLst>
      <p:ext uri="{BB962C8B-B14F-4D97-AF65-F5344CB8AC3E}">
        <p14:creationId xmlns:p14="http://schemas.microsoft.com/office/powerpoint/2010/main" val="2572461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lvl="1" indent="-342900">
              <a:buFont typeface="Arial" panose="020B0604020202020204" pitchFamily="34" charset="0"/>
              <a:buChar char="•"/>
            </a:pPr>
            <a:r>
              <a:rPr lang="ar-IQ" sz="3200" b="1" dirty="0"/>
              <a:t>تمثل الدراسات السكانية الطريقة المبدأية لفهم المجتمع البشري، </a:t>
            </a:r>
            <a:endParaRPr lang="ar-IQ" sz="3200" b="1" dirty="0" smtClean="0"/>
          </a:p>
          <a:p>
            <a:pPr marL="342900" lvl="1" indent="-342900">
              <a:buFont typeface="Arial" panose="020B0604020202020204" pitchFamily="34" charset="0"/>
              <a:buChar char="•"/>
            </a:pPr>
            <a:r>
              <a:rPr lang="ar-IQ" sz="3200" b="1" dirty="0" smtClean="0"/>
              <a:t>فبالإضافة </a:t>
            </a:r>
            <a:r>
              <a:rPr lang="ar-IQ" sz="3200" b="1" dirty="0"/>
              <a:t>إلى تحققها من عدد البشر في منطقة معينة، </a:t>
            </a:r>
            <a:endParaRPr lang="ar-IQ" sz="3200" b="1" dirty="0" smtClean="0"/>
          </a:p>
          <a:p>
            <a:pPr marL="342900" lvl="1" indent="-342900">
              <a:buFont typeface="Arial" panose="020B0604020202020204" pitchFamily="34" charset="0"/>
              <a:buChar char="•"/>
            </a:pPr>
            <a:r>
              <a:rPr lang="ar-IQ" sz="3200" b="1" dirty="0" smtClean="0"/>
              <a:t>تحدد </a:t>
            </a:r>
            <a:r>
              <a:rPr lang="ar-IQ" sz="3200" b="1" dirty="0"/>
              <a:t>سبب زيادة أو نقصان هذا العدد عن الإحصائية السابقة وتفسر هذا الأمر. </a:t>
            </a:r>
            <a:endParaRPr lang="ar-IQ" sz="3200" b="1" dirty="0" smtClean="0"/>
          </a:p>
          <a:p>
            <a:pPr marL="342900" lvl="1" indent="-342900">
              <a:buFont typeface="Arial" panose="020B0604020202020204" pitchFamily="34" charset="0"/>
              <a:buChar char="•"/>
            </a:pPr>
            <a:r>
              <a:rPr lang="ar-IQ" sz="3200" b="1" dirty="0" smtClean="0"/>
              <a:t>كما </a:t>
            </a:r>
            <a:r>
              <a:rPr lang="ar-IQ" sz="3200" b="1" dirty="0"/>
              <a:t>تقدر الدراسات الميول المستقبلية لحدوث تغيير سكاني</a:t>
            </a:r>
            <a:r>
              <a:rPr lang="ar-IQ" sz="3200" b="1" dirty="0" smtClean="0"/>
              <a:t>.</a:t>
            </a:r>
            <a:endParaRPr lang="ar-IQ" sz="3200" b="1" dirty="0"/>
          </a:p>
        </p:txBody>
      </p:sp>
    </p:spTree>
    <p:extLst>
      <p:ext uri="{BB962C8B-B14F-4D97-AF65-F5344CB8AC3E}">
        <p14:creationId xmlns:p14="http://schemas.microsoft.com/office/powerpoint/2010/main" val="1276910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3" y="1556793"/>
            <a:ext cx="8753475" cy="34295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3855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ماذا يجب ان يعرف المخطط عن السكان ؟</a:t>
            </a:r>
            <a:endParaRPr lang="ar-IQ" b="1" dirty="0"/>
          </a:p>
        </p:txBody>
      </p:sp>
      <p:sp>
        <p:nvSpPr>
          <p:cNvPr id="3" name="Content Placeholder 2"/>
          <p:cNvSpPr>
            <a:spLocks noGrp="1"/>
          </p:cNvSpPr>
          <p:nvPr>
            <p:ph idx="1"/>
          </p:nvPr>
        </p:nvSpPr>
        <p:spPr/>
        <p:txBody>
          <a:bodyPr>
            <a:normAutofit fontScale="92500" lnSpcReduction="20000"/>
          </a:bodyPr>
          <a:lstStyle/>
          <a:p>
            <a:pPr algn="ctr"/>
            <a:r>
              <a:rPr lang="ar-IQ" b="1" dirty="0" smtClean="0"/>
              <a:t>نمو السكان</a:t>
            </a:r>
          </a:p>
          <a:p>
            <a:pPr algn="ctr"/>
            <a:r>
              <a:rPr lang="ar-IQ" b="1" dirty="0" smtClean="0"/>
              <a:t>التركيب النوعي</a:t>
            </a:r>
          </a:p>
          <a:p>
            <a:pPr algn="ctr"/>
            <a:r>
              <a:rPr lang="ar-IQ" b="1" dirty="0" smtClean="0"/>
              <a:t>التركيب العمري</a:t>
            </a:r>
          </a:p>
          <a:p>
            <a:pPr algn="ctr"/>
            <a:r>
              <a:rPr lang="ar-IQ" b="1" dirty="0" smtClean="0"/>
              <a:t>الحالة الاجتماعية</a:t>
            </a:r>
          </a:p>
          <a:p>
            <a:pPr algn="ctr"/>
            <a:r>
              <a:rPr lang="ar-IQ" b="1" dirty="0" smtClean="0"/>
              <a:t>التركيب المهني</a:t>
            </a:r>
          </a:p>
          <a:p>
            <a:pPr algn="ctr"/>
            <a:r>
              <a:rPr lang="ar-IQ" b="1" dirty="0" smtClean="0"/>
              <a:t>المستوى التعليمي</a:t>
            </a:r>
          </a:p>
          <a:p>
            <a:pPr algn="ctr"/>
            <a:r>
              <a:rPr lang="ar-IQ" b="1" dirty="0" smtClean="0"/>
              <a:t>الخصوبة</a:t>
            </a:r>
          </a:p>
          <a:p>
            <a:pPr algn="ctr"/>
            <a:r>
              <a:rPr lang="ar-IQ" b="1" dirty="0" smtClean="0"/>
              <a:t>نسبة البطالة</a:t>
            </a:r>
          </a:p>
          <a:p>
            <a:pPr algn="ctr"/>
            <a:r>
              <a:rPr lang="ar-IQ" b="1" dirty="0" smtClean="0"/>
              <a:t>الهجرة (الداخلية والخارجية)</a:t>
            </a:r>
            <a:endParaRPr lang="ar-IQ" b="1" dirty="0"/>
          </a:p>
        </p:txBody>
      </p:sp>
    </p:spTree>
    <p:extLst>
      <p:ext uri="{BB962C8B-B14F-4D97-AF65-F5344CB8AC3E}">
        <p14:creationId xmlns:p14="http://schemas.microsoft.com/office/powerpoint/2010/main" val="4002110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نمو السكان</a:t>
            </a:r>
            <a:endParaRPr lang="ar-IQ" b="1" dirty="0"/>
          </a:p>
        </p:txBody>
      </p:sp>
      <p:sp>
        <p:nvSpPr>
          <p:cNvPr id="3" name="Rectangle 2"/>
          <p:cNvSpPr/>
          <p:nvPr/>
        </p:nvSpPr>
        <p:spPr>
          <a:xfrm>
            <a:off x="251520" y="1412776"/>
            <a:ext cx="8640960" cy="4524315"/>
          </a:xfrm>
          <a:prstGeom prst="rect">
            <a:avLst/>
          </a:prstGeom>
        </p:spPr>
        <p:txBody>
          <a:bodyPr wrap="square">
            <a:spAutoFit/>
          </a:bodyPr>
          <a:lstStyle/>
          <a:p>
            <a:r>
              <a:rPr lang="ar-EG" sz="3200" b="1" dirty="0"/>
              <a:t> يعد النمو السكاني من المؤثرات التي يهتم بها </a:t>
            </a:r>
            <a:r>
              <a:rPr lang="ar-IQ" sz="3200" b="1" dirty="0" smtClean="0"/>
              <a:t>المخططون </a:t>
            </a:r>
            <a:r>
              <a:rPr lang="ar-EG" sz="3200" b="1" dirty="0" smtClean="0"/>
              <a:t>سواء </a:t>
            </a:r>
            <a:r>
              <a:rPr lang="ar-EG" sz="3200" b="1" dirty="0"/>
              <a:t>كان على المستوى الاقليمي او الوطني ، فهو الذي يعين الحاجة الفعلية لتخطيط الموارد في ضوء معدلات النمو السكاني ، ويعد النمو سبيلا لمعرفة وقت التضاعف اي الوقت الذي يستغرقه السكان ليتضاعف عددهم فاذا كان عدد السكان ينمو بمعدل قدره (2.5%) فانهم سيتضاعفون خلال (28) سنة تقريبا</a:t>
            </a:r>
            <a:r>
              <a:rPr lang="en-US" sz="3200" b="1" dirty="0"/>
              <a:t> .</a:t>
            </a:r>
            <a:r>
              <a:rPr lang="ar-EG" sz="3200" b="1" dirty="0"/>
              <a:t> واذا كان معدل النمو (3%) فان عدد السكان يتضاعف على مدى (23) سنة ، وهذا يعني انه ستكون هناك حاجة ملحة لتلبية الحاجات المتعددة للاعداد المتزايدة من السكان في المستقبل القريب .</a:t>
            </a:r>
            <a:endParaRPr lang="ar-IQ" sz="3200" b="1" dirty="0"/>
          </a:p>
        </p:txBody>
      </p:sp>
    </p:spTree>
    <p:extLst>
      <p:ext uri="{BB962C8B-B14F-4D97-AF65-F5344CB8AC3E}">
        <p14:creationId xmlns:p14="http://schemas.microsoft.com/office/powerpoint/2010/main" val="1078156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058812368"/>
              </p:ext>
            </p:extLst>
          </p:nvPr>
        </p:nvGraphicFramePr>
        <p:xfrm>
          <a:off x="11695" y="116632"/>
          <a:ext cx="8880784" cy="6663999"/>
        </p:xfrm>
        <a:graphic>
          <a:graphicData uri="http://schemas.openxmlformats.org/drawingml/2006/table">
            <a:tbl>
              <a:tblPr rtl="1" firstRow="1" firstCol="1" bandRow="1">
                <a:tableStyleId>{5C22544A-7EE6-4342-B048-85BDC9FD1C3A}</a:tableStyleId>
              </a:tblPr>
              <a:tblGrid>
                <a:gridCol w="1110098"/>
                <a:gridCol w="1110098"/>
                <a:gridCol w="1110098"/>
                <a:gridCol w="1110098"/>
                <a:gridCol w="1110098"/>
                <a:gridCol w="1110098"/>
                <a:gridCol w="1110098"/>
                <a:gridCol w="1110098"/>
              </a:tblGrid>
              <a:tr h="593029">
                <a:tc>
                  <a:txBody>
                    <a:bodyPr/>
                    <a:lstStyle/>
                    <a:p>
                      <a:pPr algn="ctr" rtl="1">
                        <a:lnSpc>
                          <a:spcPct val="115000"/>
                        </a:lnSpc>
                        <a:spcAft>
                          <a:spcPts val="0"/>
                        </a:spcAft>
                      </a:pPr>
                      <a:r>
                        <a:rPr lang="ar-SA" sz="1800" b="1" dirty="0">
                          <a:effectLst/>
                        </a:rPr>
                        <a:t>الوحدات الادارية</a:t>
                      </a:r>
                      <a:endParaRPr lang="en-US" sz="1800" b="1"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77-1987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87 - 1997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IQ" sz="1600" b="1">
                          <a:effectLst/>
                        </a:rPr>
                        <a:t>1997 - 2011</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effectLst/>
                        </a:rPr>
                        <a:t>الوحدات الادارية</a:t>
                      </a:r>
                      <a:endParaRPr lang="en-US" sz="1600" b="1" dirty="0">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ar-SA" sz="1600" b="1">
                          <a:effectLst/>
                        </a:rPr>
                        <a:t>77-1987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87 - 1997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IQ" sz="1600" b="1">
                          <a:effectLst/>
                        </a:rPr>
                        <a:t>1997 - 2011</a:t>
                      </a:r>
                      <a:endParaRPr lang="en-US" sz="1600" b="1">
                        <a:effectLst/>
                        <a:latin typeface="Calibri"/>
                        <a:ea typeface="Calibri"/>
                        <a:cs typeface="Arial"/>
                      </a:endParaRPr>
                    </a:p>
                  </a:txBody>
                  <a:tcPr marL="68580" marR="68580" marT="0" marB="0" anchor="ctr"/>
                </a:tc>
              </a:tr>
              <a:tr h="516309">
                <a:tc>
                  <a:txBody>
                    <a:bodyPr/>
                    <a:lstStyle/>
                    <a:p>
                      <a:pPr algn="ctr" rtl="1">
                        <a:lnSpc>
                          <a:spcPct val="115000"/>
                        </a:lnSpc>
                        <a:spcAft>
                          <a:spcPts val="0"/>
                        </a:spcAft>
                      </a:pPr>
                      <a:r>
                        <a:rPr lang="ar-SA" sz="1800" b="1">
                          <a:effectLst/>
                        </a:rPr>
                        <a:t>مركز قضاء الموصل</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4.4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3.8</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1.9</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مركز قضاء الموصل</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4.4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3.8</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1.9</a:t>
                      </a:r>
                      <a:endParaRPr lang="en-US" sz="1600" b="1">
                        <a:effectLst/>
                        <a:latin typeface="Calibri"/>
                        <a:ea typeface="Calibri"/>
                        <a:cs typeface="Arial"/>
                      </a:endParaRPr>
                    </a:p>
                  </a:txBody>
                  <a:tcPr marL="68580" marR="68580" marT="0" marB="0" anchor="ctr"/>
                </a:tc>
              </a:tr>
              <a:tr h="410559">
                <a:tc>
                  <a:txBody>
                    <a:bodyPr/>
                    <a:lstStyle/>
                    <a:p>
                      <a:pPr algn="ctr" rtl="1">
                        <a:lnSpc>
                          <a:spcPct val="115000"/>
                        </a:lnSpc>
                        <a:spcAft>
                          <a:spcPts val="0"/>
                        </a:spcAft>
                      </a:pPr>
                      <a:r>
                        <a:rPr lang="ar-SA" sz="1800" b="1">
                          <a:effectLst/>
                        </a:rPr>
                        <a:t>بعشيقة</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5.7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4.0</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مركز سنجار</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-10.4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15.3</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-0.7</a:t>
                      </a:r>
                      <a:endParaRPr lang="en-US" sz="1600" b="1">
                        <a:effectLst/>
                        <a:latin typeface="Calibri"/>
                        <a:ea typeface="Calibri"/>
                        <a:cs typeface="Arial"/>
                      </a:endParaRPr>
                    </a:p>
                  </a:txBody>
                  <a:tcPr marL="68580" marR="68580" marT="0" marB="0" anchor="ctr"/>
                </a:tc>
              </a:tr>
              <a:tr h="425073">
                <a:tc>
                  <a:txBody>
                    <a:bodyPr/>
                    <a:lstStyle/>
                    <a:p>
                      <a:pPr algn="ctr" rtl="1">
                        <a:lnSpc>
                          <a:spcPct val="115000"/>
                        </a:lnSpc>
                        <a:spcAft>
                          <a:spcPts val="0"/>
                        </a:spcAft>
                      </a:pPr>
                      <a:r>
                        <a:rPr lang="ar-SA" sz="1800" b="1">
                          <a:effectLst/>
                        </a:rPr>
                        <a:t>حمام العليل</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3.5</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3.2</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الشمال</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2.6</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5.2</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4.2</a:t>
                      </a:r>
                      <a:endParaRPr lang="en-US" sz="1600" b="1">
                        <a:effectLst/>
                        <a:latin typeface="Calibri"/>
                        <a:ea typeface="Calibri"/>
                        <a:cs typeface="Arial"/>
                      </a:endParaRPr>
                    </a:p>
                  </a:txBody>
                  <a:tcPr marL="68580" marR="68580" marT="0" marB="0" anchor="ctr"/>
                </a:tc>
              </a:tr>
              <a:tr h="440625">
                <a:tc>
                  <a:txBody>
                    <a:bodyPr/>
                    <a:lstStyle/>
                    <a:p>
                      <a:pPr algn="ctr" rtl="1">
                        <a:lnSpc>
                          <a:spcPct val="115000"/>
                        </a:lnSpc>
                        <a:spcAft>
                          <a:spcPts val="0"/>
                        </a:spcAft>
                      </a:pPr>
                      <a:r>
                        <a:rPr lang="ar-SA" sz="1800" b="1">
                          <a:effectLst/>
                        </a:rPr>
                        <a:t>المحلبية</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1.4</a:t>
                      </a:r>
                      <a:r>
                        <a:rPr lang="ar-IQ" sz="1600" b="1">
                          <a:effectLst/>
                        </a:rPr>
                        <a:t>-</a:t>
                      </a:r>
                      <a:endParaRPr lang="en-US" sz="1600" b="1">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dirty="0" smtClean="0">
                          <a:effectLst/>
                        </a:rPr>
                        <a:t>4.1</a:t>
                      </a:r>
                      <a:endParaRPr lang="en-US" sz="1600" b="1"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القيروان</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2.5</a:t>
                      </a:r>
                      <a:endParaRPr lang="en-US" sz="1600" b="1">
                        <a:effectLst/>
                        <a:latin typeface="Calibri"/>
                        <a:ea typeface="Calibri"/>
                        <a:cs typeface="Arial"/>
                      </a:endParaRPr>
                    </a:p>
                  </a:txBody>
                  <a:tcPr marL="68580" marR="68580" marT="0" marB="0" anchor="ctr"/>
                </a:tc>
              </a:tr>
              <a:tr h="379456">
                <a:tc>
                  <a:txBody>
                    <a:bodyPr/>
                    <a:lstStyle/>
                    <a:p>
                      <a:pPr algn="ctr" rtl="1">
                        <a:lnSpc>
                          <a:spcPct val="115000"/>
                        </a:lnSpc>
                        <a:spcAft>
                          <a:spcPts val="0"/>
                        </a:spcAft>
                      </a:pPr>
                      <a:r>
                        <a:rPr lang="ar-SA" sz="1800" b="1">
                          <a:effectLst/>
                        </a:rPr>
                        <a:t>القيارة</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6.6</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1.1</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مركز تلعفر</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4.4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5.9</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0.3</a:t>
                      </a:r>
                      <a:endParaRPr lang="en-US" sz="1600" b="1">
                        <a:effectLst/>
                        <a:latin typeface="Calibri"/>
                        <a:ea typeface="Calibri"/>
                        <a:cs typeface="Arial"/>
                      </a:endParaRPr>
                    </a:p>
                  </a:txBody>
                  <a:tcPr marL="68580" marR="68580" marT="0" marB="0" anchor="ctr"/>
                </a:tc>
              </a:tr>
              <a:tr h="456176">
                <a:tc>
                  <a:txBody>
                    <a:bodyPr/>
                    <a:lstStyle/>
                    <a:p>
                      <a:pPr algn="ctr" rtl="1">
                        <a:lnSpc>
                          <a:spcPct val="115000"/>
                        </a:lnSpc>
                        <a:spcAft>
                          <a:spcPts val="0"/>
                        </a:spcAft>
                      </a:pPr>
                      <a:r>
                        <a:rPr lang="ar-SA" sz="1800" b="1">
                          <a:effectLst/>
                        </a:rPr>
                        <a:t>الشورة</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3.6</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زمار</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1.3</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4.4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5.7</a:t>
                      </a:r>
                      <a:endParaRPr lang="en-US" sz="1600" b="1">
                        <a:effectLst/>
                        <a:latin typeface="Calibri"/>
                        <a:ea typeface="Calibri"/>
                        <a:cs typeface="Arial"/>
                      </a:endParaRPr>
                    </a:p>
                  </a:txBody>
                  <a:tcPr marL="68580" marR="68580" marT="0" marB="0" anchor="ctr"/>
                </a:tc>
              </a:tr>
              <a:tr h="456176">
                <a:tc>
                  <a:txBody>
                    <a:bodyPr/>
                    <a:lstStyle/>
                    <a:p>
                      <a:pPr algn="ctr" rtl="1">
                        <a:lnSpc>
                          <a:spcPct val="115000"/>
                        </a:lnSpc>
                        <a:spcAft>
                          <a:spcPts val="0"/>
                        </a:spcAft>
                      </a:pPr>
                      <a:r>
                        <a:rPr lang="ar-SA" sz="1800" b="1">
                          <a:effectLst/>
                        </a:rPr>
                        <a:t>مركز الحمدانية</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10.9</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2.4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3.5</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العياضية</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3.7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4.1</a:t>
                      </a:r>
                      <a:endParaRPr lang="en-US" sz="1600" b="1">
                        <a:effectLst/>
                        <a:latin typeface="Calibri"/>
                        <a:ea typeface="Calibri"/>
                        <a:cs typeface="Arial"/>
                      </a:endParaRPr>
                    </a:p>
                  </a:txBody>
                  <a:tcPr marL="68580" marR="68580" marT="0" marB="0" anchor="ctr"/>
                </a:tc>
              </a:tr>
              <a:tr h="395007">
                <a:tc>
                  <a:txBody>
                    <a:bodyPr/>
                    <a:lstStyle/>
                    <a:p>
                      <a:pPr algn="ctr" rtl="1">
                        <a:lnSpc>
                          <a:spcPct val="115000"/>
                        </a:lnSpc>
                        <a:spcAft>
                          <a:spcPts val="0"/>
                        </a:spcAft>
                      </a:pPr>
                      <a:r>
                        <a:rPr lang="ar-SA" sz="1800" b="1">
                          <a:effectLst/>
                        </a:rPr>
                        <a:t>برطلة</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3.2</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2.2</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5.9</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ربيعة</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2.9</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4.1</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5.4</a:t>
                      </a:r>
                      <a:endParaRPr lang="en-US" sz="1600" b="1">
                        <a:effectLst/>
                        <a:latin typeface="Calibri"/>
                        <a:ea typeface="Calibri"/>
                        <a:cs typeface="Arial"/>
                      </a:endParaRPr>
                    </a:p>
                  </a:txBody>
                  <a:tcPr marL="68580" marR="68580" marT="0" marB="0" anchor="ctr"/>
                </a:tc>
              </a:tr>
              <a:tr h="379456">
                <a:tc>
                  <a:txBody>
                    <a:bodyPr/>
                    <a:lstStyle/>
                    <a:p>
                      <a:pPr algn="ctr" rtl="1">
                        <a:lnSpc>
                          <a:spcPct val="115000"/>
                        </a:lnSpc>
                        <a:spcAft>
                          <a:spcPts val="0"/>
                        </a:spcAft>
                      </a:pPr>
                      <a:r>
                        <a:rPr lang="ar-SA" sz="1800" b="1">
                          <a:effectLst/>
                        </a:rPr>
                        <a:t>النمرود</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مركز الشيخان</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10.8</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- 4.2</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3.2</a:t>
                      </a:r>
                      <a:r>
                        <a:rPr lang="ar-IQ" sz="1600" b="1">
                          <a:effectLst/>
                        </a:rPr>
                        <a:t>-</a:t>
                      </a:r>
                      <a:endParaRPr lang="en-US" sz="1600" b="1">
                        <a:effectLst/>
                        <a:latin typeface="Calibri"/>
                        <a:ea typeface="Calibri"/>
                        <a:cs typeface="Arial"/>
                      </a:endParaRPr>
                    </a:p>
                  </a:txBody>
                  <a:tcPr marL="68580" marR="68580" marT="0" marB="0" anchor="ctr"/>
                </a:tc>
              </a:tr>
              <a:tr h="410559">
                <a:tc>
                  <a:txBody>
                    <a:bodyPr/>
                    <a:lstStyle/>
                    <a:p>
                      <a:pPr algn="ctr" rtl="1">
                        <a:lnSpc>
                          <a:spcPct val="115000"/>
                        </a:lnSpc>
                        <a:spcAft>
                          <a:spcPts val="0"/>
                        </a:spcAft>
                      </a:pPr>
                      <a:r>
                        <a:rPr lang="ar-SA" sz="1800" b="1">
                          <a:effectLst/>
                        </a:rPr>
                        <a:t>مركز تلكيف</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10.9</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2.8</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1.1</a:t>
                      </a:r>
                      <a:r>
                        <a:rPr lang="ar-IQ" sz="1600" b="1">
                          <a:effectLst/>
                        </a:rPr>
                        <a:t>-</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زيلكان</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ar-SA" sz="1600" b="1">
                          <a:effectLst/>
                        </a:rPr>
                        <a:t>-</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dirty="0" smtClean="0">
                          <a:effectLst/>
                        </a:rPr>
                        <a:t>0.5</a:t>
                      </a:r>
                      <a:endParaRPr lang="en-US" sz="1600" b="1" dirty="0">
                        <a:effectLst/>
                        <a:latin typeface="Calibri"/>
                        <a:ea typeface="Calibri"/>
                        <a:cs typeface="Arial"/>
                      </a:endParaRPr>
                    </a:p>
                  </a:txBody>
                  <a:tcPr marL="68580" marR="68580" marT="0" marB="0" anchor="ctr"/>
                </a:tc>
              </a:tr>
              <a:tr h="349390">
                <a:tc>
                  <a:txBody>
                    <a:bodyPr/>
                    <a:lstStyle/>
                    <a:p>
                      <a:pPr algn="ctr" rtl="1">
                        <a:lnSpc>
                          <a:spcPct val="115000"/>
                        </a:lnSpc>
                        <a:spcAft>
                          <a:spcPts val="0"/>
                        </a:spcAft>
                      </a:pPr>
                      <a:r>
                        <a:rPr lang="ar-SA" sz="1800" b="1">
                          <a:effectLst/>
                        </a:rPr>
                        <a:t>القوش</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2.0</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5.0</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2.2</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مركز الحضر</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7.4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a:effectLst/>
                        </a:rPr>
                        <a:t>7.4</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dirty="0" smtClean="0">
                          <a:effectLst/>
                        </a:rPr>
                        <a:t>-4.6</a:t>
                      </a:r>
                      <a:endParaRPr lang="en-US" sz="1600" b="1" dirty="0">
                        <a:effectLst/>
                        <a:latin typeface="Calibri"/>
                        <a:ea typeface="Calibri"/>
                        <a:cs typeface="Arial"/>
                      </a:endParaRPr>
                    </a:p>
                  </a:txBody>
                  <a:tcPr marL="68580" marR="68580" marT="0" marB="0" anchor="ctr"/>
                </a:tc>
              </a:tr>
              <a:tr h="349390">
                <a:tc>
                  <a:txBody>
                    <a:bodyPr/>
                    <a:lstStyle/>
                    <a:p>
                      <a:pPr algn="ctr" rtl="1">
                        <a:lnSpc>
                          <a:spcPct val="115000"/>
                        </a:lnSpc>
                        <a:spcAft>
                          <a:spcPts val="0"/>
                        </a:spcAft>
                      </a:pPr>
                      <a:r>
                        <a:rPr lang="ar-SA" sz="1800" b="1">
                          <a:effectLst/>
                        </a:rPr>
                        <a:t>وانة</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4.8</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التل</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4.2</a:t>
                      </a:r>
                      <a:endParaRPr lang="en-US" sz="1600" b="1">
                        <a:effectLst/>
                        <a:latin typeface="Calibri"/>
                        <a:ea typeface="Calibri"/>
                        <a:cs typeface="Arial"/>
                      </a:endParaRPr>
                    </a:p>
                  </a:txBody>
                  <a:tcPr marL="68580" marR="68580" marT="0" marB="0" anchor="ctr"/>
                </a:tc>
              </a:tr>
              <a:tr h="364941">
                <a:tc>
                  <a:txBody>
                    <a:bodyPr/>
                    <a:lstStyle/>
                    <a:p>
                      <a:pPr algn="ctr" rtl="1">
                        <a:lnSpc>
                          <a:spcPct val="115000"/>
                        </a:lnSpc>
                        <a:spcAft>
                          <a:spcPts val="0"/>
                        </a:spcAft>
                      </a:pPr>
                      <a:r>
                        <a:rPr lang="ar-SA" sz="1800" b="1">
                          <a:effectLst/>
                        </a:rPr>
                        <a:t>فايدة</a:t>
                      </a:r>
                      <a:endParaRPr lang="en-US" sz="18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ar-SA" sz="1600" b="1" dirty="0">
                          <a:solidFill>
                            <a:schemeClr val="bg1"/>
                          </a:solidFill>
                          <a:effectLst/>
                        </a:rPr>
                        <a:t>مركز البعاج</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ar-SA" sz="1600" b="1">
                          <a:effectLst/>
                        </a:rPr>
                        <a:t>0.7-</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15.2</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2.4</a:t>
                      </a:r>
                      <a:r>
                        <a:rPr lang="ar-SA" sz="1600" b="1">
                          <a:effectLst/>
                        </a:rPr>
                        <a:t>-</a:t>
                      </a:r>
                      <a:endParaRPr lang="en-US" sz="1600" b="1">
                        <a:effectLst/>
                        <a:latin typeface="Calibri"/>
                        <a:ea typeface="Calibri"/>
                        <a:cs typeface="Arial"/>
                      </a:endParaRPr>
                    </a:p>
                  </a:txBody>
                  <a:tcPr marL="68580" marR="68580" marT="0" marB="0" anchor="ctr"/>
                </a:tc>
              </a:tr>
              <a:tr h="410559">
                <a:tc>
                  <a:txBody>
                    <a:bodyPr/>
                    <a:lstStyle/>
                    <a:p>
                      <a:pPr algn="ctr" rtl="1">
                        <a:lnSpc>
                          <a:spcPct val="115000"/>
                        </a:lnSpc>
                        <a:spcAft>
                          <a:spcPts val="0"/>
                        </a:spcAft>
                      </a:pPr>
                      <a:r>
                        <a:rPr lang="ar-SA" sz="1800" b="1" dirty="0">
                          <a:effectLst/>
                        </a:rPr>
                        <a:t>المحافظة</a:t>
                      </a:r>
                      <a:endParaRPr lang="en-US" sz="1800" b="1" dirty="0">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3.7</a:t>
                      </a:r>
                      <a:endParaRPr lang="en-US" sz="1600" b="1">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4.0</a:t>
                      </a:r>
                      <a:endParaRPr lang="en-US" sz="1600" b="1">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3.4</a:t>
                      </a:r>
                      <a:endParaRPr lang="en-US" sz="1600" b="1">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ar-SA" sz="1600" b="1" dirty="0">
                          <a:solidFill>
                            <a:schemeClr val="bg1"/>
                          </a:solidFill>
                          <a:effectLst/>
                        </a:rPr>
                        <a:t>القحطانية</a:t>
                      </a:r>
                      <a:endParaRPr lang="en-US" sz="1600" b="1" dirty="0">
                        <a:solidFill>
                          <a:schemeClr val="bg1"/>
                        </a:solidFill>
                        <a:effectLst/>
                        <a:latin typeface="Calibri"/>
                        <a:ea typeface="Calibri"/>
                        <a:cs typeface="Arial"/>
                      </a:endParaRPr>
                    </a:p>
                  </a:txBody>
                  <a:tcPr marL="68580" marR="68580" marT="0" marB="0" anchor="ctr">
                    <a:solidFill>
                      <a:schemeClr val="tx2">
                        <a:lumMod val="60000"/>
                        <a:lumOff val="40000"/>
                      </a:schemeClr>
                    </a:solidFill>
                  </a:tcP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a:effectLst/>
                        </a:rPr>
                        <a:t>_</a:t>
                      </a:r>
                      <a:endParaRPr lang="en-US" sz="1600" b="1">
                        <a:effectLst/>
                        <a:latin typeface="Calibri"/>
                        <a:ea typeface="Calibri"/>
                        <a:cs typeface="Arial"/>
                      </a:endParaRPr>
                    </a:p>
                  </a:txBody>
                  <a:tcPr marL="68580" marR="68580" marT="0" marB="0" anchor="ctr"/>
                </a:tc>
                <a:tc>
                  <a:txBody>
                    <a:bodyPr/>
                    <a:lstStyle/>
                    <a:p>
                      <a:pPr algn="ctr" rtl="1">
                        <a:lnSpc>
                          <a:spcPct val="115000"/>
                        </a:lnSpc>
                        <a:spcAft>
                          <a:spcPts val="0"/>
                        </a:spcAft>
                      </a:pPr>
                      <a:r>
                        <a:rPr lang="en-US" sz="1600" b="1" dirty="0">
                          <a:effectLst/>
                        </a:rPr>
                        <a:t>4.1</a:t>
                      </a:r>
                      <a:endParaRPr lang="en-US" sz="1600" b="1"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2932882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الخصوبة</a:t>
            </a:r>
            <a:endParaRPr lang="ar-IQ" b="1" dirty="0"/>
          </a:p>
        </p:txBody>
      </p:sp>
      <p:sp>
        <p:nvSpPr>
          <p:cNvPr id="3" name="Content Placeholder 2"/>
          <p:cNvSpPr>
            <a:spLocks noGrp="1"/>
          </p:cNvSpPr>
          <p:nvPr>
            <p:ph idx="1"/>
          </p:nvPr>
        </p:nvSpPr>
        <p:spPr/>
        <p:txBody>
          <a:bodyPr/>
          <a:lstStyle/>
          <a:p>
            <a:r>
              <a:rPr lang="ar-IQ" b="1" dirty="0" smtClean="0"/>
              <a:t>ظاهرة الانجاب ويعبر عنها بعدد المواليد الاحياء .</a:t>
            </a:r>
          </a:p>
          <a:p>
            <a:r>
              <a:rPr lang="ar-IQ" b="1" dirty="0" smtClean="0"/>
              <a:t>تختلف الخصوبة من مجتمع الى آخر ، ومن مكان الى آخر  ومن بيئة الى اخرى .</a:t>
            </a:r>
          </a:p>
          <a:p>
            <a:r>
              <a:rPr lang="ar-IQ" b="1" dirty="0" smtClean="0"/>
              <a:t>اثرها  على التركيب السكاني كبير . </a:t>
            </a:r>
          </a:p>
          <a:p>
            <a:r>
              <a:rPr lang="ar-IQ" b="1" dirty="0" smtClean="0"/>
              <a:t>تتاثر بالعوامل الاجتماعية  والاقتصادية والسياسية والنفسية و غيرها  من عوامل ذاتية او موضوعية .</a:t>
            </a:r>
          </a:p>
          <a:p>
            <a:r>
              <a:rPr lang="ar-IQ" b="1" dirty="0" smtClean="0"/>
              <a:t>الخصوبة ليست حتمية كما هي الوفيات . </a:t>
            </a:r>
            <a:endParaRPr lang="ar-IQ" b="1" dirty="0"/>
          </a:p>
        </p:txBody>
      </p:sp>
    </p:spTree>
    <p:extLst>
      <p:ext uri="{BB962C8B-B14F-4D97-AF65-F5344CB8AC3E}">
        <p14:creationId xmlns:p14="http://schemas.microsoft.com/office/powerpoint/2010/main" val="4069826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1534</Words>
  <Application>Microsoft Office PowerPoint</Application>
  <PresentationFormat>On-screen Show (4:3)</PresentationFormat>
  <Paragraphs>390</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مفاهيم اساسية في الديموغرافيا</vt:lpstr>
      <vt:lpstr>التخطيط لمن ؟</vt:lpstr>
      <vt:lpstr>ديموغرافيا ام السكان ؟ </vt:lpstr>
      <vt:lpstr>PowerPoint Presentation</vt:lpstr>
      <vt:lpstr>PowerPoint Presentation</vt:lpstr>
      <vt:lpstr>ماذا يجب ان يعرف المخطط عن السكان ؟</vt:lpstr>
      <vt:lpstr>نمو السكان</vt:lpstr>
      <vt:lpstr>PowerPoint Presentation</vt:lpstr>
      <vt:lpstr>الخصوبة</vt:lpstr>
      <vt:lpstr>مقاييس الخصوبة</vt:lpstr>
      <vt:lpstr>PowerPoint Presentation</vt:lpstr>
      <vt:lpstr>الهجرة الداخلية</vt:lpstr>
      <vt:lpstr>قياس نسبة الهجرة</vt:lpstr>
      <vt:lpstr>طرق تقدير حجم الهجرة الداخلية</vt:lpstr>
      <vt:lpstr>PowerPoint Presentation</vt:lpstr>
      <vt:lpstr>الهجرة والنمو الحضري</vt:lpstr>
      <vt:lpstr>الهجرة تغيير التركيب العمري والنوعي</vt:lpstr>
      <vt:lpstr>اثار الهجرة</vt:lpstr>
      <vt:lpstr>التركيب العمري للسكان</vt:lpstr>
      <vt:lpstr>نسبة الاعالة</vt:lpstr>
      <vt:lpstr>PowerPoint Presentation</vt:lpstr>
      <vt:lpstr>التركيب النوعي للسكان</vt:lpstr>
      <vt:lpstr>الهرم السكاني</vt:lpstr>
      <vt:lpstr>الهرم السكاني</vt:lpstr>
      <vt:lpstr>تصنيف الاهرام السكانية</vt:lpstr>
      <vt:lpstr>PowerPoint Presentation</vt:lpstr>
      <vt:lpstr>PowerPoint Presentation</vt:lpstr>
      <vt:lpstr>PowerPoint Presentation</vt:lpstr>
      <vt:lpstr>PowerPoint Presentation</vt:lpstr>
      <vt:lpstr>PowerPoint Presentation</vt:lpstr>
      <vt:lpstr>PowerPoint Presentation</vt:lpstr>
      <vt:lpstr>الكثافة السكانية</vt:lpstr>
      <vt:lpstr>PowerPoint Presentation</vt:lpstr>
      <vt:lpstr>PowerPoint Presentation</vt:lpstr>
      <vt:lpstr>PowerPoint Presentation</vt:lpstr>
      <vt:lpstr>PowerPoint Presentation</vt:lpstr>
      <vt:lpstr>PowerPoint Presentation</vt:lpstr>
      <vt:lpstr>تخطيط استعمالات الارض</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مفاهيم اساسية في الديموغرافيا</dc:title>
  <dc:creator>DR.Ahmed Saker 2o1O</dc:creator>
  <cp:lastModifiedBy>DR.Ahmed Saker 2o1O</cp:lastModifiedBy>
  <cp:revision>35</cp:revision>
  <dcterms:created xsi:type="dcterms:W3CDTF">2018-10-15T06:31:17Z</dcterms:created>
  <dcterms:modified xsi:type="dcterms:W3CDTF">2018-10-20T16:05:25Z</dcterms:modified>
</cp:coreProperties>
</file>